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41"/>
  </p:notesMasterIdLst>
  <p:handoutMasterIdLst>
    <p:handoutMasterId r:id="rId42"/>
  </p:handoutMasterIdLst>
  <p:sldIdLst>
    <p:sldId id="274" r:id="rId3"/>
    <p:sldId id="276" r:id="rId4"/>
    <p:sldId id="425" r:id="rId5"/>
    <p:sldId id="426" r:id="rId6"/>
    <p:sldId id="427" r:id="rId7"/>
    <p:sldId id="428" r:id="rId8"/>
    <p:sldId id="429" r:id="rId9"/>
    <p:sldId id="458" r:id="rId10"/>
    <p:sldId id="430" r:id="rId11"/>
    <p:sldId id="431" r:id="rId12"/>
    <p:sldId id="432" r:id="rId13"/>
    <p:sldId id="433" r:id="rId14"/>
    <p:sldId id="434" r:id="rId15"/>
    <p:sldId id="459" r:id="rId16"/>
    <p:sldId id="435" r:id="rId17"/>
    <p:sldId id="436" r:id="rId18"/>
    <p:sldId id="437" r:id="rId19"/>
    <p:sldId id="438" r:id="rId20"/>
    <p:sldId id="439" r:id="rId21"/>
    <p:sldId id="464" r:id="rId22"/>
    <p:sldId id="440" r:id="rId23"/>
    <p:sldId id="441" r:id="rId24"/>
    <p:sldId id="443" r:id="rId25"/>
    <p:sldId id="445" r:id="rId26"/>
    <p:sldId id="446" r:id="rId27"/>
    <p:sldId id="447" r:id="rId28"/>
    <p:sldId id="452" r:id="rId29"/>
    <p:sldId id="465" r:id="rId30"/>
    <p:sldId id="466" r:id="rId31"/>
    <p:sldId id="456" r:id="rId32"/>
    <p:sldId id="460" r:id="rId33"/>
    <p:sldId id="461" r:id="rId34"/>
    <p:sldId id="462" r:id="rId35"/>
    <p:sldId id="463" r:id="rId36"/>
    <p:sldId id="457" r:id="rId37"/>
    <p:sldId id="424" r:id="rId38"/>
    <p:sldId id="419" r:id="rId39"/>
    <p:sldId id="420" r:id="rId4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BE60"/>
    <a:srgbClr val="FBEEDC"/>
    <a:srgbClr val="F0A22E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27" autoAdjust="0"/>
    <p:restoredTop sz="81230" autoAdjust="0"/>
  </p:normalViewPr>
  <p:slideViewPr>
    <p:cSldViewPr>
      <p:cViewPr varScale="1">
        <p:scale>
          <a:sx n="61" d="100"/>
          <a:sy n="61" d="100"/>
        </p:scale>
        <p:origin x="-1312" y="-10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68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interSettings" Target="printerSettings/printerSettings1.bin"/><Relationship Id="rId44" Type="http://schemas.openxmlformats.org/officeDocument/2006/relationships/commentAuthors" Target="commentAuthors.xml"/><Relationship Id="rId4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6E3C6B-B135-441D-B8EE-ECB6824D8913}" type="doc">
      <dgm:prSet loTypeId="urn:microsoft.com/office/officeart/2005/8/layout/venn2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6DA0E6B-59DF-442B-BA88-5A3C82BDFC1A}">
      <dgm:prSet phldrT="[Text]"/>
      <dgm:spPr/>
      <dgm:t>
        <a:bodyPr/>
        <a:lstStyle/>
        <a:p>
          <a:r>
            <a:rPr lang="en-US" dirty="0" smtClean="0"/>
            <a:t>Hardware</a:t>
          </a:r>
          <a:endParaRPr lang="en-US" dirty="0"/>
        </a:p>
      </dgm:t>
    </dgm:pt>
    <dgm:pt modelId="{F48F0C80-55C5-4370-85B3-B18EE18BA5E8}" type="parTrans" cxnId="{BEC9DC8F-38D5-4DE1-8463-4F43546CFD19}">
      <dgm:prSet/>
      <dgm:spPr/>
      <dgm:t>
        <a:bodyPr/>
        <a:lstStyle/>
        <a:p>
          <a:endParaRPr lang="en-US"/>
        </a:p>
      </dgm:t>
    </dgm:pt>
    <dgm:pt modelId="{A9CFE564-6AFB-40AA-AF6E-64AA9F665F80}" type="sibTrans" cxnId="{BEC9DC8F-38D5-4DE1-8463-4F43546CFD19}">
      <dgm:prSet/>
      <dgm:spPr/>
      <dgm:t>
        <a:bodyPr/>
        <a:lstStyle/>
        <a:p>
          <a:endParaRPr lang="en-US"/>
        </a:p>
      </dgm:t>
    </dgm:pt>
    <dgm:pt modelId="{04094B01-40DE-41A2-938F-1F3A10119660}">
      <dgm:prSet phldrT="[Text]"/>
      <dgm:spPr/>
      <dgm:t>
        <a:bodyPr/>
        <a:lstStyle/>
        <a:p>
          <a:r>
            <a:rPr lang="en-US" dirty="0" smtClean="0"/>
            <a:t>OS</a:t>
          </a:r>
          <a:endParaRPr lang="en-US" dirty="0"/>
        </a:p>
      </dgm:t>
    </dgm:pt>
    <dgm:pt modelId="{7F33BABC-8DD6-4F38-92B4-ECE1C8A5A625}" type="parTrans" cxnId="{CF40D3E1-00B2-4BB4-AC92-72DEC071D631}">
      <dgm:prSet/>
      <dgm:spPr/>
      <dgm:t>
        <a:bodyPr/>
        <a:lstStyle/>
        <a:p>
          <a:endParaRPr lang="en-US"/>
        </a:p>
      </dgm:t>
    </dgm:pt>
    <dgm:pt modelId="{64DDCC2A-6905-4D7B-8B40-2AE587722B35}" type="sibTrans" cxnId="{CF40D3E1-00B2-4BB4-AC92-72DEC071D631}">
      <dgm:prSet/>
      <dgm:spPr/>
      <dgm:t>
        <a:bodyPr/>
        <a:lstStyle/>
        <a:p>
          <a:endParaRPr lang="en-US"/>
        </a:p>
      </dgm:t>
    </dgm:pt>
    <dgm:pt modelId="{47520850-7C4C-4142-BDCE-1072BF990803}">
      <dgm:prSet phldrT="[Text]"/>
      <dgm:spPr/>
      <dgm:t>
        <a:bodyPr/>
        <a:lstStyle/>
        <a:p>
          <a:r>
            <a:rPr lang="en-US" dirty="0" smtClean="0"/>
            <a:t>SQL Server</a:t>
          </a:r>
          <a:endParaRPr lang="en-US" dirty="0"/>
        </a:p>
      </dgm:t>
    </dgm:pt>
    <dgm:pt modelId="{D7B0B729-3EFF-4AB7-954B-C1A1C4F7B4E1}" type="parTrans" cxnId="{CE16A3F9-A800-41AA-8395-F66AC16F9012}">
      <dgm:prSet/>
      <dgm:spPr/>
      <dgm:t>
        <a:bodyPr/>
        <a:lstStyle/>
        <a:p>
          <a:endParaRPr lang="en-US"/>
        </a:p>
      </dgm:t>
    </dgm:pt>
    <dgm:pt modelId="{AC578756-AE22-4750-B946-D65993262155}" type="sibTrans" cxnId="{CE16A3F9-A800-41AA-8395-F66AC16F9012}">
      <dgm:prSet/>
      <dgm:spPr/>
      <dgm:t>
        <a:bodyPr/>
        <a:lstStyle/>
        <a:p>
          <a:endParaRPr lang="en-US"/>
        </a:p>
      </dgm:t>
    </dgm:pt>
    <dgm:pt modelId="{B287A34B-020C-448B-83E6-D20319E675A6}">
      <dgm:prSet phldrT="[Text]"/>
      <dgm:spPr/>
      <dgm:t>
        <a:bodyPr/>
        <a:lstStyle/>
        <a:p>
          <a:r>
            <a:rPr lang="en-US" dirty="0" smtClean="0"/>
            <a:t>Query</a:t>
          </a:r>
          <a:endParaRPr lang="en-US" dirty="0"/>
        </a:p>
      </dgm:t>
    </dgm:pt>
    <dgm:pt modelId="{57BB8750-B54D-466A-B118-FE40F94C7E0C}" type="parTrans" cxnId="{A0A3DF2C-651D-4BC5-A831-D7581E121738}">
      <dgm:prSet/>
      <dgm:spPr/>
      <dgm:t>
        <a:bodyPr/>
        <a:lstStyle/>
        <a:p>
          <a:endParaRPr lang="en-US"/>
        </a:p>
      </dgm:t>
    </dgm:pt>
    <dgm:pt modelId="{03B0993F-83B5-4026-811C-F73B9705A328}" type="sibTrans" cxnId="{A0A3DF2C-651D-4BC5-A831-D7581E121738}">
      <dgm:prSet/>
      <dgm:spPr/>
      <dgm:t>
        <a:bodyPr/>
        <a:lstStyle/>
        <a:p>
          <a:endParaRPr lang="en-US"/>
        </a:p>
      </dgm:t>
    </dgm:pt>
    <dgm:pt modelId="{DAC1ED10-3F03-4183-8012-7ACE95647024}" type="pres">
      <dgm:prSet presAssocID="{326E3C6B-B135-441D-B8EE-ECB6824D8913}" presName="Name0" presStyleCnt="0">
        <dgm:presLayoutVars>
          <dgm:chMax val="7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8F208A7-9D77-4F37-A0CA-7A96C6CD67D7}" type="pres">
      <dgm:prSet presAssocID="{326E3C6B-B135-441D-B8EE-ECB6824D8913}" presName="comp1" presStyleCnt="0"/>
      <dgm:spPr/>
    </dgm:pt>
    <dgm:pt modelId="{AF650232-D6E7-4DAE-8AD3-3ACB364338A6}" type="pres">
      <dgm:prSet presAssocID="{326E3C6B-B135-441D-B8EE-ECB6824D8913}" presName="circle1" presStyleLbl="node1" presStyleIdx="0" presStyleCnt="4"/>
      <dgm:spPr/>
      <dgm:t>
        <a:bodyPr/>
        <a:lstStyle/>
        <a:p>
          <a:endParaRPr lang="en-US"/>
        </a:p>
      </dgm:t>
    </dgm:pt>
    <dgm:pt modelId="{97A653FA-CF73-498E-8AA6-29991313944E}" type="pres">
      <dgm:prSet presAssocID="{326E3C6B-B135-441D-B8EE-ECB6824D8913}" presName="c1text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0C068A-EC9A-43B4-AE8C-D3B4AEE34263}" type="pres">
      <dgm:prSet presAssocID="{326E3C6B-B135-441D-B8EE-ECB6824D8913}" presName="comp2" presStyleCnt="0"/>
      <dgm:spPr/>
    </dgm:pt>
    <dgm:pt modelId="{63B2BC6C-728D-433C-85C9-2226479F0352}" type="pres">
      <dgm:prSet presAssocID="{326E3C6B-B135-441D-B8EE-ECB6824D8913}" presName="circle2" presStyleLbl="node1" presStyleIdx="1" presStyleCnt="4"/>
      <dgm:spPr/>
      <dgm:t>
        <a:bodyPr/>
        <a:lstStyle/>
        <a:p>
          <a:endParaRPr lang="en-US"/>
        </a:p>
      </dgm:t>
    </dgm:pt>
    <dgm:pt modelId="{85535AF2-0B34-4AEC-9C61-6F78A5BE0B56}" type="pres">
      <dgm:prSet presAssocID="{326E3C6B-B135-441D-B8EE-ECB6824D8913}" presName="c2text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13A220-E410-4D20-B132-0F7146714EAF}" type="pres">
      <dgm:prSet presAssocID="{326E3C6B-B135-441D-B8EE-ECB6824D8913}" presName="comp3" presStyleCnt="0"/>
      <dgm:spPr/>
    </dgm:pt>
    <dgm:pt modelId="{6BD45DC1-782A-4A51-A793-D8FF6E778279}" type="pres">
      <dgm:prSet presAssocID="{326E3C6B-B135-441D-B8EE-ECB6824D8913}" presName="circle3" presStyleLbl="node1" presStyleIdx="2" presStyleCnt="4"/>
      <dgm:spPr/>
      <dgm:t>
        <a:bodyPr/>
        <a:lstStyle/>
        <a:p>
          <a:endParaRPr lang="en-US"/>
        </a:p>
      </dgm:t>
    </dgm:pt>
    <dgm:pt modelId="{49A9096A-7040-48FC-8A53-C0C1C6B2586C}" type="pres">
      <dgm:prSet presAssocID="{326E3C6B-B135-441D-B8EE-ECB6824D8913}" presName="c3text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1E8B58-D4B8-4E8F-BA5D-18121173AE31}" type="pres">
      <dgm:prSet presAssocID="{326E3C6B-B135-441D-B8EE-ECB6824D8913}" presName="comp4" presStyleCnt="0"/>
      <dgm:spPr/>
    </dgm:pt>
    <dgm:pt modelId="{67707A50-EEF2-434E-A736-A37AF4E2A4B9}" type="pres">
      <dgm:prSet presAssocID="{326E3C6B-B135-441D-B8EE-ECB6824D8913}" presName="circle4" presStyleLbl="node1" presStyleIdx="3" presStyleCnt="4"/>
      <dgm:spPr/>
      <dgm:t>
        <a:bodyPr/>
        <a:lstStyle/>
        <a:p>
          <a:endParaRPr lang="en-US"/>
        </a:p>
      </dgm:t>
    </dgm:pt>
    <dgm:pt modelId="{1E018CFF-39B8-4610-AE08-4F5E0DF8E9C6}" type="pres">
      <dgm:prSet presAssocID="{326E3C6B-B135-441D-B8EE-ECB6824D8913}" presName="c4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0A3DF2C-651D-4BC5-A831-D7581E121738}" srcId="{326E3C6B-B135-441D-B8EE-ECB6824D8913}" destId="{B287A34B-020C-448B-83E6-D20319E675A6}" srcOrd="3" destOrd="0" parTransId="{57BB8750-B54D-466A-B118-FE40F94C7E0C}" sibTransId="{03B0993F-83B5-4026-811C-F73B9705A328}"/>
    <dgm:cxn modelId="{AABA66DF-60E8-4A16-B317-8A3F4197F0D2}" type="presOf" srcId="{B287A34B-020C-448B-83E6-D20319E675A6}" destId="{1E018CFF-39B8-4610-AE08-4F5E0DF8E9C6}" srcOrd="1" destOrd="0" presId="urn:microsoft.com/office/officeart/2005/8/layout/venn2"/>
    <dgm:cxn modelId="{E4425AA3-83B9-4FEA-91A0-4EBFB322C8A8}" type="presOf" srcId="{04094B01-40DE-41A2-938F-1F3A10119660}" destId="{85535AF2-0B34-4AEC-9C61-6F78A5BE0B56}" srcOrd="1" destOrd="0" presId="urn:microsoft.com/office/officeart/2005/8/layout/venn2"/>
    <dgm:cxn modelId="{BEC9DC8F-38D5-4DE1-8463-4F43546CFD19}" srcId="{326E3C6B-B135-441D-B8EE-ECB6824D8913}" destId="{46DA0E6B-59DF-442B-BA88-5A3C82BDFC1A}" srcOrd="0" destOrd="0" parTransId="{F48F0C80-55C5-4370-85B3-B18EE18BA5E8}" sibTransId="{A9CFE564-6AFB-40AA-AF6E-64AA9F665F80}"/>
    <dgm:cxn modelId="{12B5ED55-F3C1-4342-A287-648C33D8352B}" type="presOf" srcId="{326E3C6B-B135-441D-B8EE-ECB6824D8913}" destId="{DAC1ED10-3F03-4183-8012-7ACE95647024}" srcOrd="0" destOrd="0" presId="urn:microsoft.com/office/officeart/2005/8/layout/venn2"/>
    <dgm:cxn modelId="{D4D2D1B5-7BEB-4AB6-8888-CD8B221EE562}" type="presOf" srcId="{46DA0E6B-59DF-442B-BA88-5A3C82BDFC1A}" destId="{97A653FA-CF73-498E-8AA6-29991313944E}" srcOrd="1" destOrd="0" presId="urn:microsoft.com/office/officeart/2005/8/layout/venn2"/>
    <dgm:cxn modelId="{D60CC517-B6BD-461E-A07C-8DC355C65D5C}" type="presOf" srcId="{46DA0E6B-59DF-442B-BA88-5A3C82BDFC1A}" destId="{AF650232-D6E7-4DAE-8AD3-3ACB364338A6}" srcOrd="0" destOrd="0" presId="urn:microsoft.com/office/officeart/2005/8/layout/venn2"/>
    <dgm:cxn modelId="{1CF68F48-B122-4DCC-BD94-7E7AEECB3338}" type="presOf" srcId="{04094B01-40DE-41A2-938F-1F3A10119660}" destId="{63B2BC6C-728D-433C-85C9-2226479F0352}" srcOrd="0" destOrd="0" presId="urn:microsoft.com/office/officeart/2005/8/layout/venn2"/>
    <dgm:cxn modelId="{15CE1267-3495-4F83-ABE0-9459953D56CF}" type="presOf" srcId="{B287A34B-020C-448B-83E6-D20319E675A6}" destId="{67707A50-EEF2-434E-A736-A37AF4E2A4B9}" srcOrd="0" destOrd="0" presId="urn:microsoft.com/office/officeart/2005/8/layout/venn2"/>
    <dgm:cxn modelId="{80B82206-9A38-4842-846C-D588C417EDF4}" type="presOf" srcId="{47520850-7C4C-4142-BDCE-1072BF990803}" destId="{6BD45DC1-782A-4A51-A793-D8FF6E778279}" srcOrd="0" destOrd="0" presId="urn:microsoft.com/office/officeart/2005/8/layout/venn2"/>
    <dgm:cxn modelId="{CF40D3E1-00B2-4BB4-AC92-72DEC071D631}" srcId="{326E3C6B-B135-441D-B8EE-ECB6824D8913}" destId="{04094B01-40DE-41A2-938F-1F3A10119660}" srcOrd="1" destOrd="0" parTransId="{7F33BABC-8DD6-4F38-92B4-ECE1C8A5A625}" sibTransId="{64DDCC2A-6905-4D7B-8B40-2AE587722B35}"/>
    <dgm:cxn modelId="{36E8E786-3A15-4FD8-A6D8-62CE7D9773BA}" type="presOf" srcId="{47520850-7C4C-4142-BDCE-1072BF990803}" destId="{49A9096A-7040-48FC-8A53-C0C1C6B2586C}" srcOrd="1" destOrd="0" presId="urn:microsoft.com/office/officeart/2005/8/layout/venn2"/>
    <dgm:cxn modelId="{CE16A3F9-A800-41AA-8395-F66AC16F9012}" srcId="{326E3C6B-B135-441D-B8EE-ECB6824D8913}" destId="{47520850-7C4C-4142-BDCE-1072BF990803}" srcOrd="2" destOrd="0" parTransId="{D7B0B729-3EFF-4AB7-954B-C1A1C4F7B4E1}" sibTransId="{AC578756-AE22-4750-B946-D65993262155}"/>
    <dgm:cxn modelId="{80518894-2AA9-4297-9C5F-5520C537A871}" type="presParOf" srcId="{DAC1ED10-3F03-4183-8012-7ACE95647024}" destId="{28F208A7-9D77-4F37-A0CA-7A96C6CD67D7}" srcOrd="0" destOrd="0" presId="urn:microsoft.com/office/officeart/2005/8/layout/venn2"/>
    <dgm:cxn modelId="{872C1BFD-DF21-4A4D-B39A-3B0794536D6A}" type="presParOf" srcId="{28F208A7-9D77-4F37-A0CA-7A96C6CD67D7}" destId="{AF650232-D6E7-4DAE-8AD3-3ACB364338A6}" srcOrd="0" destOrd="0" presId="urn:microsoft.com/office/officeart/2005/8/layout/venn2"/>
    <dgm:cxn modelId="{9002162F-0DBC-46DB-B4F5-38F46925356D}" type="presParOf" srcId="{28F208A7-9D77-4F37-A0CA-7A96C6CD67D7}" destId="{97A653FA-CF73-498E-8AA6-29991313944E}" srcOrd="1" destOrd="0" presId="urn:microsoft.com/office/officeart/2005/8/layout/venn2"/>
    <dgm:cxn modelId="{EA5F14E0-A4EB-43E2-9354-EDE36C4A9B37}" type="presParOf" srcId="{DAC1ED10-3F03-4183-8012-7ACE95647024}" destId="{890C068A-EC9A-43B4-AE8C-D3B4AEE34263}" srcOrd="1" destOrd="0" presId="urn:microsoft.com/office/officeart/2005/8/layout/venn2"/>
    <dgm:cxn modelId="{491ACE75-7542-4BC8-B00B-F39149CC85AB}" type="presParOf" srcId="{890C068A-EC9A-43B4-AE8C-D3B4AEE34263}" destId="{63B2BC6C-728D-433C-85C9-2226479F0352}" srcOrd="0" destOrd="0" presId="urn:microsoft.com/office/officeart/2005/8/layout/venn2"/>
    <dgm:cxn modelId="{E0671DA9-B995-4150-AA94-221BBD939B30}" type="presParOf" srcId="{890C068A-EC9A-43B4-AE8C-D3B4AEE34263}" destId="{85535AF2-0B34-4AEC-9C61-6F78A5BE0B56}" srcOrd="1" destOrd="0" presId="urn:microsoft.com/office/officeart/2005/8/layout/venn2"/>
    <dgm:cxn modelId="{2CEB938B-57C1-4A2B-8743-F44BA679F1F5}" type="presParOf" srcId="{DAC1ED10-3F03-4183-8012-7ACE95647024}" destId="{3013A220-E410-4D20-B132-0F7146714EAF}" srcOrd="2" destOrd="0" presId="urn:microsoft.com/office/officeart/2005/8/layout/venn2"/>
    <dgm:cxn modelId="{9AA17B8B-016B-418D-B84B-6BD7AD6EA640}" type="presParOf" srcId="{3013A220-E410-4D20-B132-0F7146714EAF}" destId="{6BD45DC1-782A-4A51-A793-D8FF6E778279}" srcOrd="0" destOrd="0" presId="urn:microsoft.com/office/officeart/2005/8/layout/venn2"/>
    <dgm:cxn modelId="{070092CA-27BD-445E-ABA0-82D66FE89F1A}" type="presParOf" srcId="{3013A220-E410-4D20-B132-0F7146714EAF}" destId="{49A9096A-7040-48FC-8A53-C0C1C6B2586C}" srcOrd="1" destOrd="0" presId="urn:microsoft.com/office/officeart/2005/8/layout/venn2"/>
    <dgm:cxn modelId="{B69320DD-0506-4388-977A-49E840E1C01B}" type="presParOf" srcId="{DAC1ED10-3F03-4183-8012-7ACE95647024}" destId="{5D1E8B58-D4B8-4E8F-BA5D-18121173AE31}" srcOrd="3" destOrd="0" presId="urn:microsoft.com/office/officeart/2005/8/layout/venn2"/>
    <dgm:cxn modelId="{2AD64774-71AE-415F-B395-327EFED487DA}" type="presParOf" srcId="{5D1E8B58-D4B8-4E8F-BA5D-18121173AE31}" destId="{67707A50-EEF2-434E-A736-A37AF4E2A4B9}" srcOrd="0" destOrd="0" presId="urn:microsoft.com/office/officeart/2005/8/layout/venn2"/>
    <dgm:cxn modelId="{EB4EA7B3-31DE-4D96-A58A-7E2BF587FD80}" type="presParOf" srcId="{5D1E8B58-D4B8-4E8F-BA5D-18121173AE31}" destId="{1E018CFF-39B8-4610-AE08-4F5E0DF8E9C6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650232-D6E7-4DAE-8AD3-3ACB364338A6}">
      <dsp:nvSpPr>
        <dsp:cNvPr id="0" name=""/>
        <dsp:cNvSpPr/>
      </dsp:nvSpPr>
      <dsp:spPr>
        <a:xfrm>
          <a:off x="3424678" y="0"/>
          <a:ext cx="5417256" cy="541725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Hardware</a:t>
          </a:r>
          <a:endParaRPr lang="en-US" sz="2100" kern="1200" dirty="0"/>
        </a:p>
      </dsp:txBody>
      <dsp:txXfrm>
        <a:off x="5375974" y="270862"/>
        <a:ext cx="1514664" cy="812588"/>
      </dsp:txXfrm>
    </dsp:sp>
    <dsp:sp modelId="{63B2BC6C-728D-433C-85C9-2226479F0352}">
      <dsp:nvSpPr>
        <dsp:cNvPr id="0" name=""/>
        <dsp:cNvSpPr/>
      </dsp:nvSpPr>
      <dsp:spPr>
        <a:xfrm>
          <a:off x="3966404" y="1083451"/>
          <a:ext cx="4333804" cy="4333804"/>
        </a:xfrm>
        <a:prstGeom prst="ellipse">
          <a:avLst/>
        </a:prstGeom>
        <a:solidFill>
          <a:schemeClr val="accent5">
            <a:hueOff val="-279955"/>
            <a:satOff val="15216"/>
            <a:lumOff val="-28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OS</a:t>
          </a:r>
          <a:endParaRPr lang="en-US" sz="2100" kern="1200" dirty="0"/>
        </a:p>
      </dsp:txBody>
      <dsp:txXfrm>
        <a:off x="5375974" y="1343479"/>
        <a:ext cx="1514664" cy="780084"/>
      </dsp:txXfrm>
    </dsp:sp>
    <dsp:sp modelId="{6BD45DC1-782A-4A51-A793-D8FF6E778279}">
      <dsp:nvSpPr>
        <dsp:cNvPr id="0" name=""/>
        <dsp:cNvSpPr/>
      </dsp:nvSpPr>
      <dsp:spPr>
        <a:xfrm>
          <a:off x="4508129" y="2166902"/>
          <a:ext cx="3250353" cy="3250353"/>
        </a:xfrm>
        <a:prstGeom prst="ellipse">
          <a:avLst/>
        </a:prstGeom>
        <a:solidFill>
          <a:schemeClr val="accent5">
            <a:hueOff val="-559910"/>
            <a:satOff val="30431"/>
            <a:lumOff val="-56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SQL Server</a:t>
          </a:r>
          <a:endParaRPr lang="en-US" sz="2100" kern="1200" dirty="0"/>
        </a:p>
      </dsp:txBody>
      <dsp:txXfrm>
        <a:off x="5375974" y="2410678"/>
        <a:ext cx="1514664" cy="731329"/>
      </dsp:txXfrm>
    </dsp:sp>
    <dsp:sp modelId="{67707A50-EEF2-434E-A736-A37AF4E2A4B9}">
      <dsp:nvSpPr>
        <dsp:cNvPr id="0" name=""/>
        <dsp:cNvSpPr/>
      </dsp:nvSpPr>
      <dsp:spPr>
        <a:xfrm>
          <a:off x="5049855" y="3250353"/>
          <a:ext cx="2166902" cy="2166902"/>
        </a:xfrm>
        <a:prstGeom prst="ellipse">
          <a:avLst/>
        </a:prstGeom>
        <a:solidFill>
          <a:schemeClr val="accent5">
            <a:hueOff val="-839865"/>
            <a:satOff val="45647"/>
            <a:lumOff val="-84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Query</a:t>
          </a:r>
          <a:endParaRPr lang="en-US" sz="2100" kern="1200" dirty="0"/>
        </a:p>
      </dsp:txBody>
      <dsp:txXfrm>
        <a:off x="5367190" y="3792079"/>
        <a:ext cx="1532231" cy="10834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hyperlink" Target="http://softuni.org/" TargetMode="External"/><Relationship Id="rId3" Type="http://schemas.openxmlformats.org/officeDocument/2006/relationships/hyperlink" Target="http://creativecommons.org/licenses/by-nc-sa/4.0/" TargetMode="Externa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2/15/15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gif>
</file>

<file path=ppt/media/image42.jpg>
</file>

<file path=ppt/media/image43.gif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hyperlink" Target="http://softuni.org/" TargetMode="External"/><Relationship Id="rId3" Type="http://schemas.openxmlformats.org/officeDocument/2006/relationships/hyperlink" Target="http://creativecommons.org/licenses/by-nc-sa/4.0/" TargetMode="Externa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2/15/15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creativecommons.org/licenses/by-nc-sa/4.0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-- How to get</a:t>
            </a:r>
            <a:r>
              <a:rPr lang="en-US" baseline="0" dirty="0" smtClean="0"/>
              <a:t> the execution plan</a:t>
            </a:r>
          </a:p>
          <a:p>
            <a:r>
              <a:rPr lang="en-US" baseline="0" dirty="0" smtClean="0"/>
              <a:t>-- Estimated</a:t>
            </a:r>
          </a:p>
          <a:p>
            <a:r>
              <a:rPr lang="en-US" baseline="0" dirty="0" smtClean="0"/>
              <a:t>-- Actual</a:t>
            </a:r>
          </a:p>
          <a:p>
            <a:r>
              <a:rPr lang="en-US" baseline="0" dirty="0" smtClean="0"/>
              <a:t>-- How to save the plan with </a:t>
            </a:r>
            <a:r>
              <a:rPr lang="en-US" baseline="0" dirty="0" err="1" smtClean="0"/>
              <a:t>sqlsentry</a:t>
            </a:r>
            <a:r>
              <a:rPr lang="en-US" baseline="0" dirty="0" smtClean="0"/>
              <a:t> plan explorer</a:t>
            </a:r>
          </a:p>
          <a:p>
            <a:r>
              <a:rPr lang="en-US" baseline="0" dirty="0" smtClean="0"/>
              <a:t>-- All 2.0 scripts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5029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5513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2CA8945-FAD0-4CE3-9745-B4661830AD63}" type="slidenum">
              <a:rPr lang="en-US"/>
              <a:pPr/>
              <a:t>24</a:t>
            </a:fld>
            <a:endParaRPr lang="en-US"/>
          </a:p>
        </p:txBody>
      </p:sp>
      <p:sp>
        <p:nvSpPr>
          <p:cNvPr id="420866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988" y="744538"/>
            <a:ext cx="6615112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20867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212" y="4715153"/>
            <a:ext cx="4890665" cy="44669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buFontTx/>
              <a:buChar char="-"/>
            </a:pPr>
            <a:r>
              <a:rPr lang="en-US"/>
              <a:t>Any time you rebuild the clustered index, you also automatically rebuild all non-clustered indexes on the table.</a:t>
            </a:r>
          </a:p>
        </p:txBody>
      </p:sp>
    </p:spTree>
    <p:extLst>
      <p:ext uri="{BB962C8B-B14F-4D97-AF65-F5344CB8AC3E}">
        <p14:creationId xmlns:p14="http://schemas.microsoft.com/office/powerpoint/2010/main" val="34981445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22535C2-DAF8-4095-9A6D-E3C164FA90C2}" type="slidenum">
              <a:rPr lang="en-US"/>
              <a:pPr/>
              <a:t>25</a:t>
            </a:fld>
            <a:endParaRPr lang="en-US"/>
          </a:p>
        </p:txBody>
      </p:sp>
      <p:sp>
        <p:nvSpPr>
          <p:cNvPr id="412674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988" y="744538"/>
            <a:ext cx="6615112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2675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212" y="4715153"/>
            <a:ext cx="4890665" cy="44669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buFontTx/>
              <a:buChar char="-"/>
            </a:pPr>
            <a:r>
              <a:rPr lang="en-US" dirty="0"/>
              <a:t>Can set FILL FACTOR at a server level or specify with each clustered index.</a:t>
            </a:r>
          </a:p>
          <a:p>
            <a:pPr>
              <a:buFontTx/>
              <a:buChar char="-"/>
            </a:pPr>
            <a:r>
              <a:rPr lang="en-US" dirty="0"/>
              <a:t>A good rule of thumb setting is 75-80%</a:t>
            </a:r>
          </a:p>
          <a:p>
            <a:pPr>
              <a:buFontTx/>
              <a:buChar char="-"/>
            </a:pPr>
            <a:r>
              <a:rPr lang="en-US" dirty="0"/>
              <a:t>Should not set at the server level since some tables perform worse with fill factor of less than 100%.</a:t>
            </a:r>
          </a:p>
          <a:p>
            <a:pPr>
              <a:buFontTx/>
              <a:buChar char="-"/>
            </a:pPr>
            <a:r>
              <a:rPr lang="en-US" dirty="0"/>
              <a:t>Naturally, this option strongly affects the amount of space that a table and its indexes will consume.  However, disk is cheap!</a:t>
            </a:r>
          </a:p>
        </p:txBody>
      </p:sp>
    </p:spTree>
    <p:extLst>
      <p:ext uri="{BB962C8B-B14F-4D97-AF65-F5344CB8AC3E}">
        <p14:creationId xmlns:p14="http://schemas.microsoft.com/office/powerpoint/2010/main" val="32306819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smtClean="0"/>
              <a:t>Database Instance</a:t>
            </a:r>
            <a:r>
              <a:rPr lang="en-US" baseline="0" dirty="0" smtClean="0"/>
              <a:t> – Fill Factor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All 3.0 demos + 4.0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20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5BABF-386E-40ED-8CAA-D74F9B9D14FA}" type="slidenum">
              <a:rPr lang="en-US" smtClean="0">
                <a:solidFill>
                  <a:prstClr val="black"/>
                </a:solidFill>
              </a:rPr>
              <a:pPr/>
              <a:t>28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4599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5BABF-386E-40ED-8CAA-D74F9B9D14FA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4599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5998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456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612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-- partitioning?</a:t>
            </a:r>
          </a:p>
          <a:p>
            <a:r>
              <a:rPr lang="en-US" dirty="0" smtClean="0"/>
              <a:t>-- </a:t>
            </a:r>
            <a:r>
              <a:rPr lang="en-US" dirty="0" err="1" smtClean="0"/>
              <a:t>columnstore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-- troubleshooting approach! - </a:t>
            </a:r>
            <a:r>
              <a:rPr lang="en-US" baseline="0" dirty="0" err="1" smtClean="0"/>
              <a:t>baselining</a:t>
            </a:r>
            <a:endParaRPr lang="en-US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53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</a:t>
            </a:r>
            <a:r>
              <a:rPr lang="en-US" baseline="0" dirty="0" smtClean="0"/>
              <a:t> Drive will always have 6 GB page file in the new operating systems</a:t>
            </a:r>
          </a:p>
          <a:p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1.5x the memory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730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959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N+1</a:t>
            </a:r>
            <a:r>
              <a:rPr lang="en-US" baseline="0" dirty="0" smtClean="0"/>
              <a:t> = ORMs generating selects for every ID like in a loop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018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Instance level configurations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Memory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CPU</a:t>
            </a:r>
          </a:p>
          <a:p>
            <a:pPr marL="285750" indent="-285750">
              <a:buFontTx/>
              <a:buChar char="-"/>
            </a:pPr>
            <a:r>
              <a:rPr lang="en-US" baseline="0" dirty="0" smtClean="0"/>
              <a:t>Compress Backup</a:t>
            </a:r>
            <a:r>
              <a:rPr lang="bg-BG" baseline="0" dirty="0" smtClean="0"/>
              <a:t> </a:t>
            </a:r>
            <a:endParaRPr lang="en-US" baseline="0" dirty="0" smtClean="0"/>
          </a:p>
          <a:p>
            <a:pPr marL="285750" indent="-285750">
              <a:buFontTx/>
              <a:buChar char="-"/>
            </a:pPr>
            <a:r>
              <a:rPr lang="en-US" baseline="0" dirty="0" smtClean="0"/>
              <a:t>Optimize for ad hoc workloads</a:t>
            </a:r>
          </a:p>
          <a:p>
            <a:pPr marL="285750" indent="-285750">
              <a:buFontTx/>
              <a:buChar char="-"/>
            </a:pPr>
            <a:r>
              <a:rPr lang="en-US" baseline="0" dirty="0" smtClean="0"/>
              <a:t>Max Degree of parallelism</a:t>
            </a:r>
          </a:p>
          <a:p>
            <a:pPr marL="285750" indent="-285750">
              <a:buFontTx/>
              <a:buChar char="-"/>
            </a:pPr>
            <a:r>
              <a:rPr lang="en-US" baseline="0" dirty="0" smtClean="0"/>
              <a:t>Cost Threshold for Parallelism</a:t>
            </a:r>
          </a:p>
          <a:p>
            <a:pPr marL="285750" indent="-2857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Database Configurations </a:t>
            </a:r>
          </a:p>
          <a:p>
            <a:pPr marL="285750" indent="-285750">
              <a:buFontTx/>
              <a:buChar char="-"/>
            </a:pPr>
            <a:r>
              <a:rPr lang="en-US" baseline="0" dirty="0" smtClean="0"/>
              <a:t>Size </a:t>
            </a:r>
          </a:p>
          <a:p>
            <a:pPr marL="285750" indent="-285750">
              <a:buFontTx/>
              <a:buChar char="-"/>
            </a:pPr>
            <a:r>
              <a:rPr lang="en-US" baseline="0" dirty="0" smtClean="0"/>
              <a:t>Growth</a:t>
            </a:r>
          </a:p>
          <a:p>
            <a:pPr marL="285750" indent="-285750">
              <a:buFontTx/>
              <a:buChar char="-"/>
            </a:pPr>
            <a:r>
              <a:rPr lang="en-US" baseline="0" dirty="0" smtClean="0"/>
              <a:t>Options – Auto Options</a:t>
            </a:r>
          </a:p>
          <a:p>
            <a:pPr marL="285750" marR="0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VLFs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Create a new DB – large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Instant File initialization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Tools to monitor general performance</a:t>
            </a:r>
          </a:p>
          <a:p>
            <a:pPr marL="285750" indent="-285750">
              <a:buFontTx/>
              <a:buChar char="-"/>
            </a:pPr>
            <a:r>
              <a:rPr lang="en-US" baseline="0" dirty="0" smtClean="0"/>
              <a:t>Profiler</a:t>
            </a:r>
          </a:p>
          <a:p>
            <a:pPr marL="285750" indent="-285750">
              <a:buFontTx/>
              <a:buChar char="-"/>
            </a:pPr>
            <a:r>
              <a:rPr lang="en-US" baseline="0" dirty="0" smtClean="0"/>
              <a:t>Extended Events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264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 smtClean="0"/>
              <a:t>Някъде</a:t>
            </a:r>
            <a:r>
              <a:rPr lang="bg-BG" baseline="0" dirty="0" smtClean="0"/>
              <a:t> </a:t>
            </a:r>
            <a:r>
              <a:rPr lang="en-US" baseline="0" dirty="0" err="1" smtClean="0"/>
              <a:t>SQLSentry</a:t>
            </a:r>
            <a:r>
              <a:rPr lang="en-US" baseline="0" dirty="0" smtClean="0"/>
              <a:t>…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90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Estimated plans use</a:t>
            </a:r>
            <a:r>
              <a:rPr lang="en-US" baseline="0" dirty="0" smtClean="0"/>
              <a:t> stats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stats change (20% update) – new objects are created / schema is changed / indexes are rebuild – plan can be different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213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Hash</a:t>
            </a:r>
            <a:r>
              <a:rPr lang="en-US" baseline="0" dirty="0" smtClean="0"/>
              <a:t> Join is a blocking operator in comparison with the other joins (small table)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106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11" Type="http://schemas.openxmlformats.org/officeDocument/2006/relationships/hyperlink" Target="http://www.youtube.com/SoftwareUniversity" TargetMode="External"/><Relationship Id="rId12" Type="http://schemas.openxmlformats.org/officeDocument/2006/relationships/hyperlink" Target="http://www.introprogramming.info/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6.png"/><Relationship Id="rId4" Type="http://schemas.openxmlformats.org/officeDocument/2006/relationships/hyperlink" Target="http://softuni.bg/" TargetMode="External"/><Relationship Id="rId5" Type="http://schemas.openxmlformats.org/officeDocument/2006/relationships/hyperlink" Target="http://softuni.org/" TargetMode="External"/><Relationship Id="rId6" Type="http://schemas.openxmlformats.org/officeDocument/2006/relationships/hyperlink" Target="http://www.nakov.com/" TargetMode="External"/><Relationship Id="rId7" Type="http://schemas.openxmlformats.org/officeDocument/2006/relationships/hyperlink" Target="http://forum.softuni.bg/" TargetMode="External"/><Relationship Id="rId8" Type="http://schemas.openxmlformats.org/officeDocument/2006/relationships/hyperlink" Target="http://judge.softuni.bg/" TargetMode="External"/><Relationship Id="rId9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s://twitter.com/softunibg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2/15/15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820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41528" y="6286904"/>
            <a:ext cx="11348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fld id="{5942B21B-2ADA-A040-A652-A7305E1B99FE}" type="datetimeFigureOut">
              <a:rPr lang="en-US" smtClean="0"/>
              <a:pPr/>
              <a:t>2/15/15</a:t>
            </a:fld>
            <a:r>
              <a:rPr lang="en-US" dirty="0" smtClean="0"/>
              <a:t>  |</a:t>
            </a:r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92992" y="6286904"/>
            <a:ext cx="42038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4178" y="6286904"/>
            <a:ext cx="7034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87FD5303-69AD-2E4D-B18B-E5EED0F0A60B}" type="slidenum">
              <a:rPr lang="en-US" smtClean="0"/>
              <a:pPr/>
              <a:t>‹#›</a:t>
            </a:fld>
            <a:r>
              <a:rPr lang="en-US" dirty="0" smtClean="0"/>
              <a:t>  |  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715248" y="1299672"/>
            <a:ext cx="11579384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260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  <p:sldLayoutId id="2147483669" r:id="rId6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4" Type="http://schemas.openxmlformats.org/officeDocument/2006/relationships/hyperlink" Target="http://creativecommons.org/licenses/by-nc-sa/4.0/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8.jpeg"/><Relationship Id="rId7" Type="http://schemas.openxmlformats.org/officeDocument/2006/relationships/image" Target="../media/image9.png"/><Relationship Id="rId8" Type="http://schemas.openxmlformats.org/officeDocument/2006/relationships/image" Target="../media/image10.jpeg"/><Relationship Id="rId9" Type="http://schemas.openxmlformats.org/officeDocument/2006/relationships/hyperlink" Target="http://softuni.org/" TargetMode="External"/><Relationship Id="rId1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4" Type="http://schemas.openxmlformats.org/officeDocument/2006/relationships/image" Target="../media/image37.jpeg"/><Relationship Id="rId5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26.jpeg"/><Relationship Id="rId5" Type="http://schemas.openxmlformats.org/officeDocument/2006/relationships/image" Target="../media/image27.png"/><Relationship Id="rId6" Type="http://schemas.openxmlformats.org/officeDocument/2006/relationships/image" Target="../media/image28.jpeg"/><Relationship Id="rId7" Type="http://schemas.openxmlformats.org/officeDocument/2006/relationships/image" Target="../media/image29.png"/><Relationship Id="rId8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0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gi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4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4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0.png"/><Relationship Id="rId3" Type="http://schemas.openxmlformats.org/officeDocument/2006/relationships/image" Target="../media/image5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0.png"/><Relationship Id="rId3" Type="http://schemas.openxmlformats.org/officeDocument/2006/relationships/image" Target="../media/image5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4" Type="http://schemas.openxmlformats.org/officeDocument/2006/relationships/image" Target="../media/image54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8.png"/><Relationship Id="rId12" Type="http://schemas.openxmlformats.org/officeDocument/2006/relationships/hyperlink" Target="http://smartit.bg/" TargetMode="External"/><Relationship Id="rId13" Type="http://schemas.openxmlformats.org/officeDocument/2006/relationships/image" Target="../media/image59.png"/><Relationship Id="rId14" Type="http://schemas.openxmlformats.org/officeDocument/2006/relationships/hyperlink" Target="http://www.softwaregroup-bg.com/" TargetMode="External"/><Relationship Id="rId15" Type="http://schemas.openxmlformats.org/officeDocument/2006/relationships/image" Target="../media/image60.png"/><Relationship Id="rId16" Type="http://schemas.openxmlformats.org/officeDocument/2006/relationships/hyperlink" Target="http://www.superhosting.bg/" TargetMode="External"/><Relationship Id="rId17" Type="http://schemas.openxmlformats.org/officeDocument/2006/relationships/image" Target="../media/image61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softuni.bg/courses/databases" TargetMode="External"/><Relationship Id="rId4" Type="http://schemas.openxmlformats.org/officeDocument/2006/relationships/hyperlink" Target="http://www.vivacom.bg/" TargetMode="External"/><Relationship Id="rId5" Type="http://schemas.openxmlformats.org/officeDocument/2006/relationships/image" Target="../media/image55.jpeg"/><Relationship Id="rId6" Type="http://schemas.openxmlformats.org/officeDocument/2006/relationships/hyperlink" Target="http://xs-software.com/" TargetMode="External"/><Relationship Id="rId7" Type="http://schemas.openxmlformats.org/officeDocument/2006/relationships/image" Target="../media/image56.png"/><Relationship Id="rId8" Type="http://schemas.openxmlformats.org/officeDocument/2006/relationships/hyperlink" Target="http://www.sbtech.com/" TargetMode="External"/><Relationship Id="rId9" Type="http://schemas.openxmlformats.org/officeDocument/2006/relationships/image" Target="../media/image57.png"/><Relationship Id="rId10" Type="http://schemas.openxmlformats.org/officeDocument/2006/relationships/hyperlink" Target="http://komfo.com/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4" Type="http://schemas.openxmlformats.org/officeDocument/2006/relationships/image" Target="../media/image7.png"/><Relationship Id="rId5" Type="http://schemas.openxmlformats.org/officeDocument/2006/relationships/hyperlink" Target="http://telerikacademy.com/Courses/Courses/Details/185" TargetMode="External"/><Relationship Id="rId6" Type="http://schemas.openxmlformats.org/officeDocument/2006/relationships/hyperlink" Target="http://creativecommons.org/licenses/by-nc-sa/3.0/deed.en_U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3.png"/><Relationship Id="rId12" Type="http://schemas.openxmlformats.org/officeDocument/2006/relationships/image" Target="../media/image64.png"/><Relationship Id="rId13" Type="http://schemas.openxmlformats.org/officeDocument/2006/relationships/image" Target="../media/image65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softuni.bg/" TargetMode="External"/><Relationship Id="rId5" Type="http://schemas.openxmlformats.org/officeDocument/2006/relationships/hyperlink" Target="https://www.facebook.com/SoftwareUniversity" TargetMode="External"/><Relationship Id="rId6" Type="http://schemas.openxmlformats.org/officeDocument/2006/relationships/hyperlink" Target="http://www.youtube.com/SoftwareUniversity" TargetMode="External"/><Relationship Id="rId7" Type="http://schemas.openxmlformats.org/officeDocument/2006/relationships/hyperlink" Target="http://forum.softuni.bg/" TargetMode="External"/><Relationship Id="rId8" Type="http://schemas.openxmlformats.org/officeDocument/2006/relationships/image" Target="../media/image62.png"/><Relationship Id="rId9" Type="http://schemas.openxmlformats.org/officeDocument/2006/relationships/image" Target="../media/image6.png"/><Relationship Id="rId10" Type="http://schemas.openxmlformats.org/officeDocument/2006/relationships/hyperlink" Target="http://www.facebook.com/SoftwareUniversit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26.jpeg"/><Relationship Id="rId5" Type="http://schemas.openxmlformats.org/officeDocument/2006/relationships/image" Target="../media/image27.png"/><Relationship Id="rId6" Type="http://schemas.openxmlformats.org/officeDocument/2006/relationships/image" Target="../media/image28.jpeg"/><Relationship Id="rId7" Type="http://schemas.openxmlformats.org/officeDocument/2006/relationships/image" Target="../media/image29.png"/><Relationship Id="rId8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027612" y="1122428"/>
            <a:ext cx="6391741" cy="10873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Database Performance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189412" y="2285999"/>
            <a:ext cx="7306141" cy="1280903"/>
          </a:xfrm>
        </p:spPr>
        <p:txBody>
          <a:bodyPr>
            <a:normAutofit/>
          </a:bodyPr>
          <a:lstStyle/>
          <a:p>
            <a:r>
              <a:rPr lang="en-US" dirty="0" smtClean="0"/>
              <a:t>Database Performance for Developers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419600"/>
            <a:ext cx="3187613" cy="525135"/>
          </a:xfrm>
        </p:spPr>
        <p:txBody>
          <a:bodyPr/>
          <a:lstStyle/>
          <a:p>
            <a:r>
              <a:rPr lang="en-US" dirty="0" smtClean="0"/>
              <a:t>Boris Hristov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894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5" name="Picture 2" descr="http://www.organisationscience.com/styled-6/files/dt-improved-performance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012" y="4114800"/>
            <a:ext cx="3255480" cy="2168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database, storage ico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0023" y="3837151"/>
            <a:ext cx="1082937" cy="116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http://geekknowhow.com/custom/speed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4626" y="4798963"/>
            <a:ext cx="3065972" cy="1440160"/>
          </a:xfrm>
          <a:prstGeom prst="roundRect">
            <a:avLst>
              <a:gd name="adj" fmla="val 50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/>
          <p:cNvSpPr txBox="1"/>
          <p:nvPr/>
        </p:nvSpPr>
        <p:spPr>
          <a:xfrm rot="20983918">
            <a:off x="6263757" y="5186635"/>
            <a:ext cx="2095876" cy="877163"/>
          </a:xfrm>
          <a:prstGeom prst="rect">
            <a:avLst/>
          </a:prstGeom>
          <a:noFill/>
        </p:spPr>
        <p:txBody>
          <a:bodyPr wrap="none" rtlCol="0">
            <a:prstTxWarp prst="textDoubleWave1">
              <a:avLst/>
            </a:prstTxWarp>
            <a:spAutoFit/>
          </a:bodyPr>
          <a:lstStyle/>
          <a:p>
            <a:r>
              <a:rPr lang="en-US" sz="600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SQL</a:t>
            </a:r>
            <a:endParaRPr lang="en-US" sz="60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6" name="Picture 2" title="Software University Foundation">
            <a:hlinkClick r:id="rId9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1972" r="-4044" b="1048"/>
          <a:stretch/>
        </p:blipFill>
        <p:spPr bwMode="auto">
          <a:xfrm>
            <a:off x="825157" y="1727069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Execution Plans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definition of Query Plan: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i="1" dirty="0" smtClean="0"/>
              <a:t>How the Query Optimizer decides to execute your query.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Two types of plans: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Estimated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Actual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What plan will be chosen depend on numerous factors!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Plans are also cached for reuse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292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Consider the following SQL query: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pPr>
              <a:spcBef>
                <a:spcPts val="2400"/>
              </a:spcBef>
            </a:pPr>
            <a:r>
              <a:rPr lang="en-US" sz="2800" dirty="0"/>
              <a:t>Its execution plan might be as follows: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>
              <a:solidFill>
                <a:srgbClr val="FF0000"/>
              </a:solidFill>
            </a:endParaRPr>
          </a:p>
          <a:p>
            <a:pPr>
              <a:spcBef>
                <a:spcPts val="1800"/>
              </a:spcBef>
            </a:pPr>
            <a:r>
              <a:rPr lang="en-US" sz="2800" b="1" dirty="0">
                <a:solidFill>
                  <a:srgbClr val="F3BE60"/>
                </a:solidFill>
              </a:rPr>
              <a:t>Read execution plans from </a:t>
            </a:r>
            <a:r>
              <a:rPr lang="en-US" sz="2800" b="1" dirty="0" smtClean="0">
                <a:solidFill>
                  <a:srgbClr val="F3BE60"/>
                </a:solidFill>
              </a:rPr>
              <a:t>right to left and top to bottom!</a:t>
            </a:r>
            <a:endParaRPr lang="en-US" sz="2800" b="1" dirty="0">
              <a:solidFill>
                <a:srgbClr val="F3BE6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Plan: Example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194" y="4221089"/>
            <a:ext cx="6515100" cy="1762125"/>
          </a:xfrm>
          <a:prstGeom prst="roundRect">
            <a:avLst>
              <a:gd name="adj" fmla="val 1532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443036" y="1720096"/>
            <a:ext cx="9299576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  <a:sym typeface="Wingdings" pitchFamily="2" charset="2"/>
              </a:rPr>
              <a:t>SELECT c.CustomerID, soh.SalesOrderID, soh.OrderDate</a:t>
            </a:r>
          </a:p>
          <a:p>
            <a:pPr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  <a:sym typeface="Wingdings" pitchFamily="2" charset="2"/>
              </a:rPr>
              <a:t>FROM Sales.Customer c JOIN Sales.SalesOrderHeader soh</a:t>
            </a:r>
          </a:p>
          <a:p>
            <a:pPr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  <a:sym typeface="Wingdings" pitchFamily="2" charset="2"/>
              </a:rPr>
              <a:t>  ON c.CustomerID = soh.CustomerID</a:t>
            </a:r>
          </a:p>
          <a:p>
            <a:pPr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  <a:sym typeface="Wingdings" pitchFamily="2" charset="2"/>
              </a:rPr>
              <a:t>WHERE soh.OrderDate &gt; '20040101'</a:t>
            </a:r>
          </a:p>
          <a:p>
            <a:pPr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  <a:sym typeface="Wingdings" pitchFamily="2" charset="2"/>
              </a:rPr>
              <a:t>ORDER BY soh.OrderDate DESC</a:t>
            </a:r>
            <a:endParaRPr lang="bg-BG" sz="2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716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Clustered Index Scan </a:t>
            </a:r>
            <a:r>
              <a:rPr lang="en-US" sz="3000" dirty="0"/>
              <a:t>– O(n) operation </a:t>
            </a:r>
          </a:p>
          <a:p>
            <a:pPr lvl="1"/>
            <a:r>
              <a:rPr lang="en-US" sz="2800" dirty="0"/>
              <a:t>Walks through the B-Tree clustered index</a:t>
            </a:r>
          </a:p>
          <a:p>
            <a:pPr lvl="1"/>
            <a:r>
              <a:rPr lang="en-US" sz="2800" dirty="0"/>
              <a:t>The data is sorted by the clustered-index key</a:t>
            </a:r>
          </a:p>
          <a:p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Index Scan </a:t>
            </a:r>
            <a:r>
              <a:rPr lang="en-US" sz="3000" dirty="0"/>
              <a:t>– O(n) operation</a:t>
            </a:r>
          </a:p>
          <a:p>
            <a:pPr lvl="1"/>
            <a:r>
              <a:rPr lang="en-US" sz="2800" dirty="0"/>
              <a:t>Walks through the B-Tree index</a:t>
            </a:r>
          </a:p>
          <a:p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Index Seek</a:t>
            </a:r>
            <a:r>
              <a:rPr lang="bg-BG" sz="30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3000" dirty="0"/>
              <a:t>–</a:t>
            </a:r>
            <a:r>
              <a:rPr lang="en-US" sz="3000" dirty="0"/>
              <a:t> O(log(n)) operation</a:t>
            </a:r>
            <a:endParaRPr lang="bg-BG" sz="3000" dirty="0"/>
          </a:p>
          <a:p>
            <a:pPr lvl="1"/>
            <a:r>
              <a:rPr lang="en-US" dirty="0" smtClean="0"/>
              <a:t>Similar performance like</a:t>
            </a:r>
            <a:r>
              <a:rPr lang="bg-BG" dirty="0" smtClean="0"/>
              <a:t>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Clustered Index Seek</a:t>
            </a:r>
          </a:p>
          <a:p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Key Lookup</a:t>
            </a:r>
            <a:r>
              <a:rPr lang="bg-BG" sz="30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3000" dirty="0"/>
              <a:t>–</a:t>
            </a:r>
            <a:r>
              <a:rPr lang="en-US" sz="3000" dirty="0"/>
              <a:t> O(</a:t>
            </a:r>
            <a:r>
              <a:rPr lang="en-US" sz="3000" dirty="0">
                <a:latin typeface="Consolas" pitchFamily="49" charset="0"/>
                <a:cs typeface="Consolas" pitchFamily="49" charset="0"/>
              </a:rPr>
              <a:t>1</a:t>
            </a:r>
            <a:r>
              <a:rPr lang="en-US" sz="3000" dirty="0"/>
              <a:t>) operation</a:t>
            </a:r>
            <a:endParaRPr lang="bg-BG" sz="3000" dirty="0"/>
          </a:p>
          <a:p>
            <a:pPr lvl="1"/>
            <a:r>
              <a:rPr lang="en-US" dirty="0" smtClean="0"/>
              <a:t>Finds a table record by its ID (read a record)</a:t>
            </a:r>
            <a:endParaRPr lang="en-US" sz="2800" dirty="0"/>
          </a:p>
          <a:p>
            <a:pPr lvl="1"/>
            <a:endParaRPr lang="en-US" sz="2800" dirty="0"/>
          </a:p>
          <a:p>
            <a:endParaRPr lang="en-US" sz="3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0903" y="1600200"/>
            <a:ext cx="2464267" cy="719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0903" y="3153145"/>
            <a:ext cx="2464267" cy="6568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0904" y="4282404"/>
            <a:ext cx="2464267" cy="594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0903" y="5486400"/>
            <a:ext cx="2464267" cy="679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568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Nested Loops </a:t>
            </a:r>
            <a:r>
              <a:rPr lang="en-US" sz="2800" dirty="0"/>
              <a:t>– O (n*m) operation</a:t>
            </a:r>
            <a:endParaRPr lang="en-US" sz="30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2800" dirty="0"/>
              <a:t>Nested “for each row…” operation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Merge Join </a:t>
            </a:r>
            <a:r>
              <a:rPr lang="en-US" sz="2800" dirty="0"/>
              <a:t>– O (n + m) operation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Scans both sides of join in parallel 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Ideal for large range scans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No sort is required when both columns are indexed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Hash Join</a:t>
            </a:r>
            <a:r>
              <a:rPr lang="en-US" sz="2800" dirty="0"/>
              <a:t> – O (n + m) operation</a:t>
            </a:r>
            <a:endParaRPr lang="en-US" sz="30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2800" dirty="0"/>
              <a:t>“Hashes” the join column/s from one side of join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“Probes” with the other side (the larger)</a:t>
            </a:r>
          </a:p>
        </p:txBody>
      </p:sp>
      <p:pic>
        <p:nvPicPr>
          <p:cNvPr id="4" name="Picture 18" descr="NestedLoopJoin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012" y="1303523"/>
            <a:ext cx="1380714" cy="958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9" descr="MergeJoin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012" y="3267519"/>
            <a:ext cx="1380714" cy="1075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0" descr="HashJoin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012" y="5334000"/>
            <a:ext cx="1380714" cy="1108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091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0012" y="0"/>
            <a:ext cx="9577597" cy="1110780"/>
          </a:xfrm>
        </p:spPr>
        <p:txBody>
          <a:bodyPr/>
          <a:lstStyle/>
          <a:p>
            <a:r>
              <a:rPr lang="en-US" dirty="0" smtClean="0"/>
              <a:t>SQL Sentry Plan Explorer (Free)</a:t>
            </a:r>
            <a:endParaRPr lang="en-US" dirty="0"/>
          </a:p>
        </p:txBody>
      </p:sp>
      <p:pic>
        <p:nvPicPr>
          <p:cNvPr id="6" name="Picture 5" descr="UhPWj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799" y="990600"/>
            <a:ext cx="9371013" cy="563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200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132012" y="4796021"/>
            <a:ext cx="7924800" cy="903700"/>
          </a:xfrm>
        </p:spPr>
        <p:txBody>
          <a:bodyPr/>
          <a:lstStyle/>
          <a:p>
            <a:pPr marL="444500" indent="-444500">
              <a:lnSpc>
                <a:spcPct val="100000"/>
              </a:lnSpc>
            </a:pPr>
            <a:r>
              <a:rPr lang="en-US" dirty="0"/>
              <a:t>Query Execution Plans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132012" y="5740200"/>
            <a:ext cx="79248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055088" y="1053497"/>
            <a:ext cx="5931787" cy="3747103"/>
            <a:chOff x="1532675" y="888967"/>
            <a:chExt cx="5931787" cy="3747103"/>
          </a:xfrm>
        </p:grpSpPr>
        <p:pic>
          <p:nvPicPr>
            <p:cNvPr id="8196" name="Picture 4" descr="http://www.codeproject.com/KB/database/Improve_Queries_Part_2/ExecutionPlan1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5696" y="1196752"/>
              <a:ext cx="5162550" cy="2419351"/>
            </a:xfrm>
            <a:prstGeom prst="rect">
              <a:avLst/>
            </a:prstGeom>
            <a:noFill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  <a:scene3d>
              <a:camera prst="perspectiveHeroicExtremeLeftFacing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94" name="Picture 2" descr="http://www.codeproject.com/KB/database/RefactorTSQLs/QueryPlanOperator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1347">
              <a:off x="1532675" y="1896088"/>
              <a:ext cx="2117229" cy="238103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HeroicExtremeRightFacing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00" name="Picture 8" descr="http://cdn1.iconfinder.com/data/icons/database/PNG/512/Database_1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8661" y="2996952"/>
              <a:ext cx="1564432" cy="1564432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04" name="Picture 12" descr="http://t1.gstatic.com/images?q=tbn:ANd9GcQjANAspdOiwaNifKlQJd6alQxxKp1YxqHiCH1P84Pzv8_IzYDAmdYfQzNNuQ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7970">
              <a:off x="5436096" y="3232707"/>
              <a:ext cx="2003902" cy="1328675"/>
            </a:xfrm>
            <a:prstGeom prst="plaque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06" name="Picture 14" descr="http://icons.iconarchive.com/icons/walrick/openphone/256/Clock-icon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72083">
              <a:off x="6512450" y="888967"/>
              <a:ext cx="952012" cy="952012"/>
            </a:xfrm>
            <a:prstGeom prst="rect">
              <a:avLst/>
            </a:prstGeom>
            <a:noFill/>
            <a:effectLst>
              <a:glow rad="25400">
                <a:schemeClr val="accent5">
                  <a:lumMod val="20000"/>
                  <a:lumOff val="80000"/>
                  <a:alpha val="20000"/>
                </a:schemeClr>
              </a:glow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08" name="Picture 16" descr="http://cdn1.iconfinder.com/data/icons/dellixmas-png/PNG/256/001_search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29013">
              <a:off x="4036868" y="3432113"/>
              <a:ext cx="1203957" cy="1203957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52765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132012" y="4588072"/>
            <a:ext cx="7924800" cy="936105"/>
          </a:xfrm>
        </p:spPr>
        <p:txBody>
          <a:bodyPr/>
          <a:lstStyle/>
          <a:p>
            <a:pPr marL="444500" indent="-444500">
              <a:lnSpc>
                <a:spcPct val="100000"/>
              </a:lnSpc>
            </a:pPr>
            <a:r>
              <a:rPr lang="en-US" dirty="0"/>
              <a:t>Table Indexes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132012" y="5524176"/>
            <a:ext cx="7924800" cy="1365365"/>
          </a:xfrm>
        </p:spPr>
        <p:txBody>
          <a:bodyPr/>
          <a:lstStyle/>
          <a:p>
            <a:r>
              <a:rPr lang="en-US" dirty="0" smtClean="0"/>
              <a:t>Clustered and Non-Clustered Indexes</a:t>
            </a:r>
            <a:endParaRPr lang="en-US" dirty="0"/>
          </a:p>
        </p:txBody>
      </p:sp>
      <p:pic>
        <p:nvPicPr>
          <p:cNvPr id="7170" name="Picture 2" descr="http://www.buchanindustries.com/img/mtindexes/mt-index-mai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396" y="950247"/>
            <a:ext cx="4462264" cy="3390690"/>
          </a:xfrm>
          <a:prstGeom prst="roundRect">
            <a:avLst>
              <a:gd name="adj" fmla="val 4655"/>
            </a:avLst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1916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25000"/>
              </a:spcBef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Indexes</a:t>
            </a:r>
            <a:r>
              <a:rPr lang="en-US" dirty="0" smtClean="0"/>
              <a:t> </a:t>
            </a:r>
            <a:r>
              <a:rPr lang="en-US" dirty="0"/>
              <a:t>speed up searching of values in a certain column or group of </a:t>
            </a:r>
            <a:r>
              <a:rPr lang="en-US" dirty="0" smtClean="0"/>
              <a:t>columns</a:t>
            </a:r>
            <a:endParaRPr lang="en-US" dirty="0"/>
          </a:p>
          <a:p>
            <a:pPr lvl="1">
              <a:spcBef>
                <a:spcPct val="25000"/>
              </a:spcBef>
            </a:pPr>
            <a:r>
              <a:rPr lang="en-US" dirty="0"/>
              <a:t>Provide </a:t>
            </a:r>
            <a:r>
              <a:rPr lang="en-US" dirty="0" smtClean="0"/>
              <a:t>fast data </a:t>
            </a:r>
            <a:r>
              <a:rPr lang="en-US" dirty="0"/>
              <a:t>access in </a:t>
            </a:r>
            <a:r>
              <a:rPr lang="en-US" i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log(N)</a:t>
            </a:r>
            <a:r>
              <a:rPr lang="en-US" dirty="0"/>
              <a:t> </a:t>
            </a:r>
            <a:r>
              <a:rPr lang="en-US" dirty="0" smtClean="0"/>
              <a:t>steps</a:t>
            </a:r>
            <a:endParaRPr lang="bg-BG" dirty="0"/>
          </a:p>
          <a:p>
            <a:pPr lvl="1">
              <a:spcBef>
                <a:spcPct val="25000"/>
              </a:spcBef>
            </a:pPr>
            <a:r>
              <a:rPr lang="en-US" dirty="0" smtClean="0"/>
              <a:t>Usually </a:t>
            </a:r>
            <a:r>
              <a:rPr lang="en-US" dirty="0"/>
              <a:t>implemented as </a:t>
            </a:r>
            <a:r>
              <a:rPr lang="en-US" dirty="0" smtClean="0"/>
              <a:t>B-trees</a:t>
            </a:r>
          </a:p>
          <a:p>
            <a:pPr lvl="1">
              <a:spcBef>
                <a:spcPct val="25000"/>
              </a:spcBef>
            </a:pPr>
            <a:r>
              <a:rPr lang="en-US" b="1" dirty="0" smtClean="0">
                <a:solidFill>
                  <a:srgbClr val="F3BE60"/>
                </a:solidFill>
              </a:rPr>
              <a:t>SQL Server 2012 </a:t>
            </a:r>
            <a:r>
              <a:rPr lang="en-US" b="1" dirty="0" smtClean="0">
                <a:solidFill>
                  <a:srgbClr val="F3BE60"/>
                </a:solidFill>
              </a:rPr>
              <a:t>introduces </a:t>
            </a:r>
            <a:r>
              <a:rPr lang="en-US" b="1" dirty="0" err="1" smtClean="0">
                <a:solidFill>
                  <a:srgbClr val="F3BE60"/>
                </a:solidFill>
              </a:rPr>
              <a:t>Columnstore</a:t>
            </a:r>
            <a:r>
              <a:rPr lang="en-US" b="1" dirty="0" smtClean="0">
                <a:solidFill>
                  <a:srgbClr val="F3BE60"/>
                </a:solidFill>
              </a:rPr>
              <a:t> indexes!</a:t>
            </a:r>
          </a:p>
          <a:p>
            <a:pPr>
              <a:spcBef>
                <a:spcPct val="25000"/>
              </a:spcBef>
            </a:pPr>
            <a:r>
              <a:rPr lang="en-US" dirty="0" smtClean="0"/>
              <a:t>Insert / update / delete of records </a:t>
            </a:r>
            <a:r>
              <a:rPr lang="en-US" dirty="0"/>
              <a:t>in indexed tables is slower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437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Clustered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index is actually the data itself</a:t>
            </a:r>
            <a:endParaRPr lang="en-US" dirty="0" smtClean="0"/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An index built-in the table as B-tree – very fast!</a:t>
            </a:r>
            <a:endParaRPr lang="en-US" dirty="0"/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Highly </a:t>
            </a:r>
            <a:r>
              <a:rPr lang="en-US" dirty="0"/>
              <a:t>recommended for every table!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Very useful </a:t>
            </a:r>
            <a:r>
              <a:rPr lang="en-US" dirty="0" smtClean="0"/>
              <a:t>for fast execution of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WHERE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ORDER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BY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GROUP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BY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clauses</a:t>
            </a:r>
            <a:endParaRPr lang="en-US" dirty="0" smtClean="0"/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Maximum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1</a:t>
            </a:r>
            <a:r>
              <a:rPr lang="en-US" dirty="0"/>
              <a:t> clustered index per table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If a table has no clustered index, its data rows are stored in an unordered structure </a:t>
            </a:r>
            <a:r>
              <a:rPr lang="en-US" dirty="0" smtClean="0"/>
              <a:t>(heap)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Clustered Indexes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485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Clustered </a:t>
            </a:r>
            <a:r>
              <a:rPr lang="en-US" dirty="0" smtClean="0"/>
              <a:t>Index: Structure</a:t>
            </a:r>
            <a:endParaRPr lang="en-US" dirty="0"/>
          </a:p>
        </p:txBody>
      </p:sp>
      <p:pic>
        <p:nvPicPr>
          <p:cNvPr id="1026" name="Picture 2" descr="http://manuals.sybase.com/onlinebooks/group-asarc/asg1200e/aseperf/@raster?filename=fig4_3.gif;target=354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013" y="1114425"/>
            <a:ext cx="7153275" cy="5286375"/>
          </a:xfrm>
          <a:prstGeom prst="roundRect">
            <a:avLst>
              <a:gd name="adj" fmla="val 991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68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Database Performance Factors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Query Execution </a:t>
            </a:r>
            <a:r>
              <a:rPr lang="en-US" sz="3000" dirty="0" smtClean="0"/>
              <a:t>Plans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 smtClean="0"/>
              <a:t>Table Indexes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 smtClean="0"/>
              <a:t>Table Partitioning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 smtClean="0"/>
              <a:t>Performance Troubleshooting</a:t>
            </a:r>
            <a:endParaRPr lang="en-US" sz="3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1588" y="1191465"/>
            <a:ext cx="2522646" cy="2522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db, status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9810" y="3969482"/>
            <a:ext cx="2206202" cy="217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Content Placeholder 4" descr="column-store-image002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307" r="-53307"/>
          <a:stretch>
            <a:fillRect/>
          </a:stretch>
        </p:blipFill>
        <p:spPr>
          <a:xfrm>
            <a:off x="190500" y="1058863"/>
            <a:ext cx="11804650" cy="557053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Columnstore</a:t>
            </a:r>
            <a:r>
              <a:rPr lang="en-US" dirty="0" smtClean="0"/>
              <a:t> Index: Structure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239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Non-Clustered Indexes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Useful </a:t>
            </a:r>
            <a:r>
              <a:rPr lang="en-US" dirty="0"/>
              <a:t>for </a:t>
            </a:r>
            <a:r>
              <a:rPr lang="en-US" dirty="0" smtClean="0"/>
              <a:t>fast retrieving </a:t>
            </a:r>
            <a:r>
              <a:rPr lang="en-US" dirty="0"/>
              <a:t>a single record or a range of </a:t>
            </a:r>
            <a:r>
              <a:rPr lang="en-US" dirty="0" smtClean="0"/>
              <a:t>records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Maintained in a separate </a:t>
            </a:r>
            <a:r>
              <a:rPr lang="en-US" dirty="0" smtClean="0"/>
              <a:t>structure in the DB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Tend to be much narrower than the base </a:t>
            </a:r>
            <a:r>
              <a:rPr lang="en-US" dirty="0" smtClean="0"/>
              <a:t>table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Can </a:t>
            </a:r>
            <a:r>
              <a:rPr lang="en-US" dirty="0"/>
              <a:t>locate the exact record(s) </a:t>
            </a:r>
            <a:r>
              <a:rPr lang="en-US" dirty="0" smtClean="0"/>
              <a:t>with less I/O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Has at least one more intermediate level than the clustered </a:t>
            </a:r>
            <a:r>
              <a:rPr lang="en-US" dirty="0" smtClean="0"/>
              <a:t>index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Much </a:t>
            </a:r>
            <a:r>
              <a:rPr lang="en-US" dirty="0"/>
              <a:t>less valuable if table doesn’t have a clustered </a:t>
            </a:r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464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Non-Clustered </a:t>
            </a:r>
            <a:r>
              <a:rPr lang="en-US" dirty="0" smtClean="0"/>
              <a:t>Index: Structure</a:t>
            </a:r>
            <a:endParaRPr lang="en-US" dirty="0"/>
          </a:p>
        </p:txBody>
      </p:sp>
      <p:pic>
        <p:nvPicPr>
          <p:cNvPr id="2050" name="Picture 2" descr="http://www.lcard.ru/~nail/sybase/perf/fig4_13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6070" y="1052736"/>
            <a:ext cx="7472758" cy="5365058"/>
          </a:xfrm>
          <a:prstGeom prst="roundRect">
            <a:avLst>
              <a:gd name="adj" fmla="val 991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822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Index When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99841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You need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fast access by some column </a:t>
            </a:r>
            <a:r>
              <a:rPr lang="en-US" sz="3200" dirty="0" smtClean="0"/>
              <a:t>or </a:t>
            </a:r>
            <a:r>
              <a:rPr lang="en-US" sz="3200" dirty="0"/>
              <a:t>group of columns</a:t>
            </a:r>
          </a:p>
          <a:p>
            <a:pPr lvl="1"/>
            <a:r>
              <a:rPr lang="en-US" dirty="0"/>
              <a:t>Unless the </a:t>
            </a:r>
            <a:r>
              <a:rPr lang="en-US" dirty="0" smtClean="0"/>
              <a:t>records </a:t>
            </a:r>
            <a:r>
              <a:rPr lang="en-US" dirty="0"/>
              <a:t>are less than 1 000</a:t>
            </a:r>
          </a:p>
          <a:p>
            <a:r>
              <a:rPr lang="en-US" sz="3200" dirty="0"/>
              <a:t>Search by certain column/s (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WHERE</a:t>
            </a:r>
            <a:r>
              <a:rPr lang="en-US" sz="3200" dirty="0"/>
              <a:t> clause)</a:t>
            </a:r>
          </a:p>
          <a:p>
            <a:r>
              <a:rPr lang="en-US" sz="3200" dirty="0"/>
              <a:t>Data within the column is used to build joins</a:t>
            </a:r>
          </a:p>
          <a:p>
            <a:pPr lvl="1"/>
            <a:r>
              <a:rPr lang="en-US" sz="3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Foreign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keys </a:t>
            </a:r>
            <a:r>
              <a:rPr lang="en-US" sz="3600" dirty="0"/>
              <a:t>are almost always good candidates for </a:t>
            </a:r>
            <a:r>
              <a:rPr lang="en-US" sz="3600" dirty="0" smtClean="0"/>
              <a:t>indexes</a:t>
            </a:r>
            <a:endParaRPr lang="en-US" sz="3600" dirty="0"/>
          </a:p>
          <a:p>
            <a:r>
              <a:rPr lang="en-US" sz="3200" dirty="0" smtClean="0"/>
              <a:t>You need to scan large table fast – </a:t>
            </a:r>
            <a:r>
              <a:rPr lang="en-US" sz="3200" dirty="0" err="1" smtClean="0">
                <a:solidFill>
                  <a:srgbClr val="F3BE60"/>
                </a:solidFill>
              </a:rPr>
              <a:t>Columnstore</a:t>
            </a:r>
            <a:r>
              <a:rPr lang="en-US" sz="3200" dirty="0" smtClean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539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43" name="Rectangle 1027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Adding non-clustered indexes to a table can greatly speed-up SELECT statements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Every index has a certain amount of overhead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The greater the number of indexes, the more overhead with every INSERT, UPDATE, and DELETE statements</a:t>
            </a:r>
            <a:endParaRPr lang="en-US" sz="2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Must balance the needs of the application with the pros and cons of added indexes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OLTP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less indexes (more modify, less read)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Online Transaction Processing </a:t>
            </a:r>
            <a:r>
              <a:rPr lang="en-US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(Standard DB)</a:t>
            </a:r>
            <a:endParaRPr lang="en-US" dirty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OLAP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more indexes (more read, less modify)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Online Analytical Processing </a:t>
            </a:r>
            <a:r>
              <a:rPr lang="en-US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(Data Warehouse</a:t>
            </a: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)</a:t>
            </a:r>
            <a:endParaRPr lang="en-US" dirty="0">
              <a:solidFill>
                <a:schemeClr val="tx1">
                  <a:lumMod val="40000"/>
                  <a:lumOff val="6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41984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Many Indexes?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209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1" name="Rectangle 1027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When SQL Server creates indexes, every page is nearly 100% </a:t>
            </a:r>
            <a:r>
              <a:rPr lang="en-US" dirty="0" smtClean="0"/>
              <a:t>full</a:t>
            </a:r>
            <a:endParaRPr lang="en-US" dirty="0"/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No room on the leafs or intermediate pages for INSERTs, UPDATEs, or DELETEs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The default (100%) can cause costly page splits on certain tables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Promotes table fragmentation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You can specify </a:t>
            </a:r>
            <a:r>
              <a:rPr lang="en-US" dirty="0"/>
              <a:t>amount of free space in leaf </a:t>
            </a:r>
            <a:r>
              <a:rPr lang="en-US" dirty="0" smtClean="0"/>
              <a:t>and intermediate pages with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FILLFACTOR</a:t>
            </a:r>
            <a:r>
              <a:rPr lang="en-US" dirty="0"/>
              <a:t> </a:t>
            </a:r>
            <a:r>
              <a:rPr lang="en-US" dirty="0" smtClean="0"/>
              <a:t>and PADINDEX (</a:t>
            </a:r>
            <a:r>
              <a:rPr lang="en-US" dirty="0"/>
              <a:t>prefer 75-80%)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An </a:t>
            </a:r>
            <a:r>
              <a:rPr lang="en-US" dirty="0"/>
              <a:t>option in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CREATE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INDEX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Small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FILLFACTOR</a:t>
            </a:r>
            <a:r>
              <a:rPr lang="en-US" dirty="0" smtClean="0"/>
              <a:t> may cause performance issues – bigger pages = more data in cache</a:t>
            </a:r>
            <a:endParaRPr lang="en-US" dirty="0"/>
          </a:p>
        </p:txBody>
      </p:sp>
      <p:sp>
        <p:nvSpPr>
          <p:cNvPr id="41165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Fill Factor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016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44500" indent="-444500">
              <a:lnSpc>
                <a:spcPct val="100000"/>
              </a:lnSpc>
            </a:pPr>
            <a:r>
              <a:rPr lang="en-US" dirty="0"/>
              <a:t>Table Indexes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57002">
            <a:off x="1759685" y="3279466"/>
            <a:ext cx="7006366" cy="1327888"/>
          </a:xfrm>
          <a:prstGeom prst="rect">
            <a:avLst/>
          </a:prstGeom>
          <a:noFill/>
          <a:ln>
            <a:noFill/>
          </a:ln>
          <a:effectLst/>
          <a:scene3d>
            <a:camera prst="perspectiveHeroicExtremeLeftFacing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90207">
            <a:off x="3413997" y="1721374"/>
            <a:ext cx="5729859" cy="1069264"/>
          </a:xfrm>
          <a:prstGeom prst="rect">
            <a:avLst/>
          </a:prstGeom>
          <a:noFill/>
          <a:ln>
            <a:noFill/>
          </a:ln>
          <a:effectLst/>
          <a:scene3d>
            <a:camera prst="perspectiveHeroicExtremeRightFacing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6667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132012" y="4846983"/>
            <a:ext cx="7924800" cy="903700"/>
          </a:xfrm>
        </p:spPr>
        <p:txBody>
          <a:bodyPr/>
          <a:lstStyle/>
          <a:p>
            <a:pPr marL="444500" indent="-444500">
              <a:lnSpc>
                <a:spcPct val="100000"/>
              </a:lnSpc>
            </a:pPr>
            <a:r>
              <a:rPr lang="en-US" dirty="0"/>
              <a:t>Table Partitioning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132012" y="5733256"/>
            <a:ext cx="7924800" cy="719034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2383868" y="548680"/>
            <a:ext cx="7393726" cy="4179168"/>
            <a:chOff x="755576" y="551384"/>
            <a:chExt cx="7605486" cy="4245768"/>
          </a:xfrm>
        </p:grpSpPr>
        <p:pic>
          <p:nvPicPr>
            <p:cNvPr id="10246" name="Picture 6" descr="Table Icon in 128x128 px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7090" y="1612995"/>
              <a:ext cx="2608092" cy="2608093"/>
            </a:xfrm>
            <a:prstGeom prst="rect">
              <a:avLst/>
            </a:prstGeom>
            <a:noFill/>
            <a:scene3d>
              <a:camera prst="perspectiveHeroicExtremeLeftFacing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4" name="Picture 4" descr="http://www.artistsvalley.com/images/icons/Database%20Application%20Icons/Table%20Send%20Data/256x256/Table%20Send%20Data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flipH="1">
              <a:off x="755576" y="1586936"/>
              <a:ext cx="3019306" cy="2562144"/>
            </a:xfrm>
            <a:prstGeom prst="roundRect">
              <a:avLst>
                <a:gd name="adj" fmla="val 6301"/>
              </a:avLst>
            </a:prstGeom>
            <a:noFill/>
            <a:effectLst>
              <a:softEdge rad="31750"/>
            </a:effectLst>
            <a:scene3d>
              <a:camera prst="perspectiveHeroicExtremeRightFacing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2" name="Picture 2" descr="http://www.accdc.com/butterflyatlas/MapSqaures/Map%20ofMaritime%20region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84854">
              <a:off x="2173404" y="551384"/>
              <a:ext cx="6187658" cy="4245768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24138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116485"/>
              </p:ext>
            </p:extLst>
          </p:nvPr>
        </p:nvGraphicFramePr>
        <p:xfrm>
          <a:off x="4418012" y="2133600"/>
          <a:ext cx="3389494" cy="1828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96872"/>
                <a:gridCol w="617942"/>
                <a:gridCol w="807407"/>
                <a:gridCol w="967273"/>
              </a:tblGrid>
              <a:tr h="369829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Numbers</a:t>
                      </a:r>
                      <a:endParaRPr lang="en-US" dirty="0">
                        <a:latin typeface="Segoe UI Light" panose="020B0502040204020203" pitchFamily="34" charset="0"/>
                      </a:endParaRPr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69829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9829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9829">
                <a:tc>
                  <a:txBody>
                    <a:bodyPr/>
                    <a:lstStyle/>
                    <a:p>
                      <a:r>
                        <a:rPr lang="en-US" dirty="0" smtClean="0"/>
                        <a:t>8000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35" name="Straight Connector 34"/>
          <p:cNvCxnSpPr/>
          <p:nvPr/>
        </p:nvCxnSpPr>
        <p:spPr>
          <a:xfrm flipH="1">
            <a:off x="2252284" y="3985262"/>
            <a:ext cx="2015475" cy="583899"/>
          </a:xfrm>
          <a:prstGeom prst="line">
            <a:avLst/>
          </a:prstGeom>
          <a:ln w="22225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906560" y="3823128"/>
            <a:ext cx="2059488" cy="746032"/>
          </a:xfrm>
          <a:prstGeom prst="line">
            <a:avLst/>
          </a:prstGeom>
          <a:ln w="22225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113487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Partitioning is a physical split of a large table into several pieces by some </a:t>
            </a:r>
            <a:r>
              <a:rPr lang="en-US" dirty="0" smtClean="0"/>
              <a:t>criteria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partitioning cool?</a:t>
            </a:r>
            <a:endParaRPr lang="en-US" dirty="0"/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923189"/>
              </p:ext>
            </p:extLst>
          </p:nvPr>
        </p:nvGraphicFramePr>
        <p:xfrm>
          <a:off x="801864" y="4569160"/>
          <a:ext cx="2900839" cy="1828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019442"/>
                <a:gridCol w="430977"/>
                <a:gridCol w="725210"/>
                <a:gridCol w="725210"/>
              </a:tblGrid>
              <a:tr h="347287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Partition 1</a:t>
                      </a:r>
                      <a:endParaRPr lang="en-US" dirty="0">
                        <a:latin typeface="Segoe UI Light" panose="020B0502040204020203" pitchFamily="34" charset="0"/>
                      </a:endParaRPr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47287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7287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7287">
                <a:tc>
                  <a:txBody>
                    <a:bodyPr/>
                    <a:lstStyle/>
                    <a:p>
                      <a:r>
                        <a:rPr lang="en-US" dirty="0" smtClean="0"/>
                        <a:t>2500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8808747"/>
              </p:ext>
            </p:extLst>
          </p:nvPr>
        </p:nvGraphicFramePr>
        <p:xfrm>
          <a:off x="801864" y="4569160"/>
          <a:ext cx="2900839" cy="1828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019442"/>
                <a:gridCol w="430977"/>
                <a:gridCol w="725210"/>
                <a:gridCol w="725210"/>
              </a:tblGrid>
              <a:tr h="347287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Partition 1</a:t>
                      </a:r>
                      <a:endParaRPr lang="en-US" dirty="0">
                        <a:latin typeface="Segoe UI Light" panose="020B0502040204020203" pitchFamily="34" charset="0"/>
                      </a:endParaRPr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47287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7287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7287">
                <a:tc>
                  <a:txBody>
                    <a:bodyPr/>
                    <a:lstStyle/>
                    <a:p>
                      <a:r>
                        <a:rPr lang="en-US" dirty="0" smtClean="0"/>
                        <a:t>2500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198252"/>
              </p:ext>
            </p:extLst>
          </p:nvPr>
        </p:nvGraphicFramePr>
        <p:xfrm>
          <a:off x="801864" y="4569160"/>
          <a:ext cx="2900839" cy="1828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019442"/>
                <a:gridCol w="430977"/>
                <a:gridCol w="725210"/>
                <a:gridCol w="725210"/>
              </a:tblGrid>
              <a:tr h="45649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Partition 1</a:t>
                      </a:r>
                      <a:endParaRPr lang="en-US" dirty="0">
                        <a:latin typeface="Segoe UI Light" panose="020B0502040204020203" pitchFamily="34" charset="0"/>
                      </a:endParaRPr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5649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6490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6490">
                <a:tc>
                  <a:txBody>
                    <a:bodyPr/>
                    <a:lstStyle/>
                    <a:p>
                      <a:r>
                        <a:rPr lang="en-US" dirty="0" smtClean="0"/>
                        <a:t>2500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42547"/>
              </p:ext>
            </p:extLst>
          </p:nvPr>
        </p:nvGraphicFramePr>
        <p:xfrm>
          <a:off x="4646612" y="4572000"/>
          <a:ext cx="2900839" cy="1828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019442"/>
                <a:gridCol w="430977"/>
                <a:gridCol w="725210"/>
                <a:gridCol w="725210"/>
              </a:tblGrid>
              <a:tr h="45649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Partition 2</a:t>
                      </a:r>
                      <a:endParaRPr lang="en-US" dirty="0">
                        <a:latin typeface="Segoe UI Light" panose="020B0502040204020203" pitchFamily="34" charset="0"/>
                      </a:endParaRPr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56490">
                <a:tc>
                  <a:txBody>
                    <a:bodyPr/>
                    <a:lstStyle/>
                    <a:p>
                      <a:r>
                        <a:rPr lang="en-US" dirty="0" smtClean="0"/>
                        <a:t>2501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6490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6490">
                <a:tc>
                  <a:txBody>
                    <a:bodyPr/>
                    <a:lstStyle/>
                    <a:p>
                      <a:r>
                        <a:rPr lang="en-US" dirty="0" smtClean="0"/>
                        <a:t>4000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610691"/>
              </p:ext>
            </p:extLst>
          </p:nvPr>
        </p:nvGraphicFramePr>
        <p:xfrm>
          <a:off x="8609012" y="4572000"/>
          <a:ext cx="2900839" cy="1828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019442"/>
                <a:gridCol w="430977"/>
                <a:gridCol w="725210"/>
                <a:gridCol w="725210"/>
              </a:tblGrid>
              <a:tr h="45649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Partition 3</a:t>
                      </a:r>
                      <a:endParaRPr lang="en-US" dirty="0">
                        <a:latin typeface="Segoe UI Light" panose="020B0502040204020203" pitchFamily="34" charset="0"/>
                      </a:endParaRPr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56490">
                <a:tc>
                  <a:txBody>
                    <a:bodyPr/>
                    <a:lstStyle/>
                    <a:p>
                      <a:r>
                        <a:rPr lang="en-US" dirty="0" smtClean="0"/>
                        <a:t>4001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6490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6490">
                <a:tc>
                  <a:txBody>
                    <a:bodyPr/>
                    <a:lstStyle/>
                    <a:p>
                      <a:r>
                        <a:rPr lang="en-US" dirty="0" smtClean="0"/>
                        <a:t>8000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6806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52182"/>
              </p:ext>
            </p:extLst>
          </p:nvPr>
        </p:nvGraphicFramePr>
        <p:xfrm>
          <a:off x="455612" y="2209801"/>
          <a:ext cx="2438400" cy="1828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838200"/>
                <a:gridCol w="323496"/>
                <a:gridCol w="580848"/>
                <a:gridCol w="695856"/>
              </a:tblGrid>
              <a:tr h="41910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Numbers</a:t>
                      </a:r>
                      <a:endParaRPr lang="en-US" dirty="0">
                        <a:latin typeface="Segoe UI Light" panose="020B0502040204020203" pitchFamily="34" charset="0"/>
                      </a:endParaRPr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8000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39" name="Straight Connector 38"/>
          <p:cNvCxnSpPr/>
          <p:nvPr/>
        </p:nvCxnSpPr>
        <p:spPr>
          <a:xfrm>
            <a:off x="7906560" y="3823128"/>
            <a:ext cx="2059488" cy="746032"/>
          </a:xfrm>
          <a:prstGeom prst="line">
            <a:avLst/>
          </a:prstGeom>
          <a:ln w="22225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partitioning cool? (2)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003248"/>
              </p:ext>
            </p:extLst>
          </p:nvPr>
        </p:nvGraphicFramePr>
        <p:xfrm>
          <a:off x="3351212" y="990600"/>
          <a:ext cx="2438400" cy="1828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838200"/>
                <a:gridCol w="323496"/>
                <a:gridCol w="580848"/>
                <a:gridCol w="695856"/>
              </a:tblGrid>
              <a:tr h="41910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Partition 1</a:t>
                      </a:r>
                      <a:endParaRPr lang="en-US" dirty="0">
                        <a:latin typeface="Segoe UI Light" panose="020B0502040204020203" pitchFamily="34" charset="0"/>
                      </a:endParaRPr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2500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5777529"/>
              </p:ext>
            </p:extLst>
          </p:nvPr>
        </p:nvGraphicFramePr>
        <p:xfrm>
          <a:off x="3351212" y="2895600"/>
          <a:ext cx="2438400" cy="1828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838200"/>
                <a:gridCol w="323496"/>
                <a:gridCol w="580848"/>
                <a:gridCol w="695856"/>
              </a:tblGrid>
              <a:tr h="41910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Numbers</a:t>
                      </a:r>
                      <a:endParaRPr lang="en-US" dirty="0">
                        <a:latin typeface="Segoe UI Light" panose="020B0502040204020203" pitchFamily="34" charset="0"/>
                      </a:endParaRPr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2501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4000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057241"/>
              </p:ext>
            </p:extLst>
          </p:nvPr>
        </p:nvGraphicFramePr>
        <p:xfrm>
          <a:off x="3351212" y="4800600"/>
          <a:ext cx="2438400" cy="1828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838200"/>
                <a:gridCol w="323496"/>
                <a:gridCol w="580848"/>
                <a:gridCol w="695856"/>
              </a:tblGrid>
              <a:tr h="41910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Numbers</a:t>
                      </a:r>
                      <a:endParaRPr lang="en-US" dirty="0">
                        <a:latin typeface="Segoe UI Light" panose="020B0502040204020203" pitchFamily="34" charset="0"/>
                      </a:endParaRPr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4001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9100">
                <a:tc>
                  <a:txBody>
                    <a:bodyPr/>
                    <a:lstStyle/>
                    <a:p>
                      <a:r>
                        <a:rPr lang="en-US" dirty="0" smtClean="0"/>
                        <a:t>8000</a:t>
                      </a:r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16" marR="9141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Can 5"/>
          <p:cNvSpPr/>
          <p:nvPr/>
        </p:nvSpPr>
        <p:spPr>
          <a:xfrm>
            <a:off x="6627812" y="1219200"/>
            <a:ext cx="1143000" cy="13716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Can 16"/>
          <p:cNvSpPr/>
          <p:nvPr/>
        </p:nvSpPr>
        <p:spPr>
          <a:xfrm>
            <a:off x="6627812" y="3200400"/>
            <a:ext cx="1143000" cy="13716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8" name="Can 17"/>
          <p:cNvSpPr/>
          <p:nvPr/>
        </p:nvSpPr>
        <p:spPr>
          <a:xfrm>
            <a:off x="6627812" y="5105400"/>
            <a:ext cx="1143000" cy="13716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TextBox 6"/>
          <p:cNvSpPr txBox="1"/>
          <p:nvPr/>
        </p:nvSpPr>
        <p:spPr>
          <a:xfrm>
            <a:off x="6856412" y="16764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FG1</a:t>
            </a:r>
            <a:endParaRPr lang="en-US" sz="2800" dirty="0"/>
          </a:p>
        </p:txBody>
      </p:sp>
      <p:sp>
        <p:nvSpPr>
          <p:cNvPr id="20" name="TextBox 19"/>
          <p:cNvSpPr txBox="1"/>
          <p:nvPr/>
        </p:nvSpPr>
        <p:spPr>
          <a:xfrm>
            <a:off x="6856412" y="36576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FG2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6856412" y="55626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FG3</a:t>
            </a:r>
            <a:endParaRPr lang="en-US" sz="2800" dirty="0"/>
          </a:p>
        </p:txBody>
      </p:sp>
      <p:pic>
        <p:nvPicPr>
          <p:cNvPr id="8" name="Picture 7" descr="SSD-Drive-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12" y="1066800"/>
            <a:ext cx="1752600" cy="1752600"/>
          </a:xfrm>
          <a:prstGeom prst="rect">
            <a:avLst/>
          </a:prstGeom>
        </p:spPr>
      </p:pic>
      <p:pic>
        <p:nvPicPr>
          <p:cNvPr id="26" name="Picture 25" descr="SSD-Drive-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812" y="2971800"/>
            <a:ext cx="1752600" cy="1752600"/>
          </a:xfrm>
          <a:prstGeom prst="rect">
            <a:avLst/>
          </a:prstGeom>
        </p:spPr>
      </p:pic>
      <p:pic>
        <p:nvPicPr>
          <p:cNvPr id="27" name="Picture 26" descr="SSD-Drive-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012" y="4876800"/>
            <a:ext cx="17526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17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4" name="Picture 16" descr="offline, storage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89518">
            <a:off x="8169780" y="3046649"/>
            <a:ext cx="1356251" cy="135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  <a:br>
              <a:rPr lang="en-US" dirty="0"/>
            </a:br>
            <a:r>
              <a:rPr lang="en-US" dirty="0"/>
              <a:t>Performance Factors</a:t>
            </a:r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2050" name="Picture 2" descr="performance, settings, spe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2" y="1686894"/>
            <a:ext cx="2596480" cy="2596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atabase, networking, storage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765" y="2269988"/>
            <a:ext cx="2047293" cy="204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og, gear, preferences, settings icon"/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856" y="2934177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osting, power, server, status ico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360">
            <a:off x="6743228" y="2373066"/>
            <a:ext cx="2087190" cy="2087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831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132012" y="4853927"/>
            <a:ext cx="7924800" cy="903700"/>
          </a:xfrm>
        </p:spPr>
        <p:txBody>
          <a:bodyPr/>
          <a:lstStyle/>
          <a:p>
            <a:pPr marL="444500" indent="-444500">
              <a:lnSpc>
                <a:spcPct val="100000"/>
              </a:lnSpc>
            </a:pPr>
            <a:r>
              <a:rPr lang="en-US" dirty="0"/>
              <a:t>Partitioning in </a:t>
            </a:r>
            <a:r>
              <a:rPr lang="en-US" dirty="0" smtClean="0"/>
              <a:t>SQL Server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132012" y="5740200"/>
            <a:ext cx="7924800" cy="719034"/>
          </a:xfrm>
        </p:spPr>
        <p:txBody>
          <a:bodyPr/>
          <a:lstStyle/>
          <a:p>
            <a:r>
              <a:rPr lang="en-US" smtClean="0"/>
              <a:t>Live Demo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2383868" y="476672"/>
            <a:ext cx="7393726" cy="4179168"/>
            <a:chOff x="755576" y="551384"/>
            <a:chExt cx="7605486" cy="4245768"/>
          </a:xfrm>
        </p:grpSpPr>
        <p:pic>
          <p:nvPicPr>
            <p:cNvPr id="10246" name="Picture 6" descr="Table Icon in 128x128 px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7090" y="1612995"/>
              <a:ext cx="2608092" cy="2608093"/>
            </a:xfrm>
            <a:prstGeom prst="rect">
              <a:avLst/>
            </a:prstGeom>
            <a:noFill/>
            <a:scene3d>
              <a:camera prst="perspectiveHeroicExtremeLeftFacing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4" name="Picture 4" descr="http://www.artistsvalley.com/images/icons/Database%20Application%20Icons/Table%20Send%20Data/256x256/Table%20Send%20Data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flipH="1">
              <a:off x="755576" y="1586936"/>
              <a:ext cx="3019306" cy="2562144"/>
            </a:xfrm>
            <a:prstGeom prst="roundRect">
              <a:avLst>
                <a:gd name="adj" fmla="val 6301"/>
              </a:avLst>
            </a:prstGeom>
            <a:noFill/>
            <a:effectLst>
              <a:softEdge rad="31750"/>
            </a:effectLst>
            <a:scene3d>
              <a:camera prst="perspectiveHeroicExtremeRightFacing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2" name="Picture 2" descr="http://www.accdc.com/butterflyatlas/MapSqaures/Map%20ofMaritime%20region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84854">
              <a:off x="2173404" y="551384"/>
              <a:ext cx="6187658" cy="4245768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01719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6212" y="4869900"/>
            <a:ext cx="8938472" cy="903700"/>
          </a:xfrm>
        </p:spPr>
        <p:txBody>
          <a:bodyPr/>
          <a:lstStyle/>
          <a:p>
            <a:pPr marL="444500" indent="-444500">
              <a:lnSpc>
                <a:spcPct val="100000"/>
              </a:lnSpc>
            </a:pPr>
            <a:r>
              <a:rPr lang="en-US" dirty="0" smtClean="0"/>
              <a:t>Performance Troubleshooting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Algorithm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812" y="1447800"/>
            <a:ext cx="3314700" cy="3314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412" y="2362200"/>
            <a:ext cx="1396797" cy="139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Baselining</a:t>
            </a:r>
            <a:r>
              <a:rPr lang="en-US" dirty="0" smtClean="0"/>
              <a:t>! </a:t>
            </a:r>
          </a:p>
          <a:p>
            <a:pPr lvl="1"/>
            <a:r>
              <a:rPr lang="en-US" sz="2800" dirty="0" smtClean="0"/>
              <a:t>Collect and Store Performance Data</a:t>
            </a:r>
          </a:p>
          <a:p>
            <a:pPr lvl="2"/>
            <a:r>
              <a:rPr lang="en-US" sz="2400" dirty="0" smtClean="0"/>
              <a:t>Performance Monitor</a:t>
            </a:r>
          </a:p>
          <a:p>
            <a:pPr lvl="2"/>
            <a:r>
              <a:rPr lang="en-US" sz="2400" dirty="0" smtClean="0"/>
              <a:t>SQL Server DMVs</a:t>
            </a:r>
          </a:p>
          <a:p>
            <a:pPr lvl="2"/>
            <a:r>
              <a:rPr lang="en-US" sz="2400" dirty="0" smtClean="0"/>
              <a:t>System information</a:t>
            </a:r>
            <a:endParaRPr lang="en-US" sz="2400" dirty="0"/>
          </a:p>
          <a:p>
            <a:pPr lvl="1"/>
            <a:r>
              <a:rPr lang="en-US" sz="2600" dirty="0" smtClean="0"/>
              <a:t>Ask the user –Was the performance OK today?</a:t>
            </a:r>
          </a:p>
          <a:p>
            <a:pPr lvl="1"/>
            <a:r>
              <a:rPr lang="en-US" sz="2600" dirty="0" smtClean="0"/>
              <a:t>If yes – save the information!</a:t>
            </a:r>
          </a:p>
          <a:p>
            <a:pPr lvl="1"/>
            <a:r>
              <a:rPr lang="en-US" sz="2600" dirty="0" smtClean="0"/>
              <a:t>Every time there is a performance problem – collect the same data and compare!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 before troubleshooting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012" y="1371600"/>
            <a:ext cx="4318532" cy="323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524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correct approach to performance issues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73183995"/>
              </p:ext>
            </p:extLst>
          </p:nvPr>
        </p:nvGraphicFramePr>
        <p:xfrm>
          <a:off x="-77788" y="1151121"/>
          <a:ext cx="12266613" cy="5417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49040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6212" y="4869900"/>
            <a:ext cx="8938472" cy="903700"/>
          </a:xfrm>
        </p:spPr>
        <p:txBody>
          <a:bodyPr/>
          <a:lstStyle/>
          <a:p>
            <a:pPr marL="444500" indent="-444500">
              <a:lnSpc>
                <a:spcPct val="100000"/>
              </a:lnSpc>
            </a:pPr>
            <a:r>
              <a:rPr lang="en-US" dirty="0" smtClean="0"/>
              <a:t>Performance Troubleshooting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Algorithm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812" y="1447800"/>
            <a:ext cx="3314700" cy="3314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412" y="2362200"/>
            <a:ext cx="1396797" cy="139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752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000" dirty="0" smtClean="0"/>
              <a:t>Database Performance Factors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Query Execution Plans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Table Indexes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Table Partitioning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Performance Troubleshooting</a:t>
            </a:r>
          </a:p>
          <a:p>
            <a:pPr>
              <a:lnSpc>
                <a:spcPct val="100000"/>
              </a:lnSpc>
            </a:pP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11" name="Picture 4" descr="D:\_WORK PROJECTS\Nakov\Presentation Slides Design\Question Summary Slide\Store\minions summary copy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2811" y="1535238"/>
            <a:ext cx="2438400" cy="2438400"/>
          </a:xfrm>
          <a:prstGeom prst="rect">
            <a:avLst/>
          </a:prstGeom>
          <a:noFill/>
        </p:spPr>
      </p:pic>
      <p:grpSp>
        <p:nvGrpSpPr>
          <p:cNvPr id="7" name="Group 6"/>
          <p:cNvGrpSpPr/>
          <p:nvPr/>
        </p:nvGrpSpPr>
        <p:grpSpPr>
          <a:xfrm>
            <a:off x="8309225" y="4572000"/>
            <a:ext cx="3081986" cy="1628125"/>
            <a:chOff x="998778" y="2709000"/>
            <a:chExt cx="7687634" cy="3510730"/>
          </a:xfrm>
        </p:grpSpPr>
        <p:pic>
          <p:nvPicPr>
            <p:cNvPr id="8" name="Picture 4"/>
            <p:cNvPicPr>
              <a:picLocks noChangeAspect="1" noChangeArrowheads="1"/>
            </p:cNvPicPr>
            <p:nvPr/>
          </p:nvPicPr>
          <p:blipFill>
            <a:blip r:embed="rId4" cstate="screen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778" y="2709000"/>
              <a:ext cx="7687634" cy="3510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0" name="TextBox 9"/>
            <p:cNvSpPr txBox="1"/>
            <p:nvPr/>
          </p:nvSpPr>
          <p:spPr>
            <a:xfrm rot="21361232">
              <a:off x="1603866" y="3732944"/>
              <a:ext cx="6576452" cy="1327851"/>
            </a:xfrm>
            <a:prstGeom prst="rect">
              <a:avLst/>
            </a:prstGeom>
            <a:noFill/>
          </p:spPr>
          <p:txBody>
            <a:bodyPr wrap="none" rtlCol="0">
              <a:prstTxWarp prst="textCascadeUp">
                <a:avLst/>
              </a:prstTxWarp>
              <a:spAutoFit/>
            </a:bodyPr>
            <a:lstStyle/>
            <a:p>
              <a:r>
                <a:rPr lang="en-US" sz="107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  <a:alpha val="49804"/>
                    </a:scheme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Databases</a:t>
              </a:r>
              <a:endParaRPr lang="en-US" sz="10700" b="1" dirty="0">
                <a:ln w="3175">
                  <a:solidFill>
                    <a:srgbClr val="FFFFFF">
                      <a:alpha val="50000"/>
                    </a:srgb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  <a:alpha val="49804"/>
                  </a:scheme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endParaRPr>
            </a:p>
          </p:txBody>
        </p:sp>
      </p:grpSp>
      <p:pic>
        <p:nvPicPr>
          <p:cNvPr id="9" name="Picture 2" descr="db, status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8569" y="1239025"/>
            <a:ext cx="1535088" cy="1515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9185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https://softuni.bg/courses/databases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797400"/>
          </a:xfrm>
        </p:spPr>
        <p:txBody>
          <a:bodyPr>
            <a:normAutofit/>
          </a:bodyPr>
          <a:lstStyle/>
          <a:p>
            <a:r>
              <a:rPr lang="en-US" dirty="0" smtClean="0"/>
              <a:t>Databases</a:t>
            </a:r>
            <a:endParaRPr lang="en-US" dirty="0"/>
          </a:p>
        </p:txBody>
      </p:sp>
      <p:pic>
        <p:nvPicPr>
          <p:cNvPr id="4" name="Picture 3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6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8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2"/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4"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5676828"/>
            <a:ext cx="2856368" cy="723768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6"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388" y="5754396"/>
            <a:ext cx="2947601" cy="568632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1937890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5"/>
              </a:rPr>
              <a:t>Databases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 tooltip="Software University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83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8000"/>
              </a:lnSpc>
            </a:pPr>
            <a:r>
              <a:rPr lang="en-US" dirty="0" smtClean="0"/>
              <a:t>DB performance depends on many factors:</a:t>
            </a:r>
          </a:p>
          <a:p>
            <a:pPr lvl="1">
              <a:lnSpc>
                <a:spcPct val="98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Hardware</a:t>
            </a:r>
          </a:p>
          <a:p>
            <a:pPr lvl="2">
              <a:lnSpc>
                <a:spcPct val="98000"/>
              </a:lnSpc>
            </a:pPr>
            <a:r>
              <a:rPr lang="en-US" dirty="0" smtClean="0"/>
              <a:t>CPU &amp; RAM</a:t>
            </a:r>
          </a:p>
          <a:p>
            <a:pPr lvl="2">
              <a:lnSpc>
                <a:spcPct val="98000"/>
              </a:lnSpc>
            </a:pPr>
            <a:r>
              <a:rPr lang="en-US" dirty="0" smtClean="0"/>
              <a:t>Storage, drives, RAID arrays</a:t>
            </a:r>
          </a:p>
          <a:p>
            <a:pPr lvl="2">
              <a:lnSpc>
                <a:spcPct val="98000"/>
              </a:lnSpc>
            </a:pPr>
            <a:r>
              <a:rPr lang="en-US" dirty="0" smtClean="0"/>
              <a:t>SSD drives boost I/O performance</a:t>
            </a:r>
          </a:p>
          <a:p>
            <a:pPr lvl="1">
              <a:lnSpc>
                <a:spcPct val="98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Operating system configuration</a:t>
            </a:r>
          </a:p>
          <a:p>
            <a:pPr lvl="2">
              <a:lnSpc>
                <a:spcPct val="98000"/>
              </a:lnSpc>
            </a:pPr>
            <a:r>
              <a:rPr lang="en-US" dirty="0" smtClean="0"/>
              <a:t>Services </a:t>
            </a:r>
            <a:r>
              <a:rPr lang="en-US" dirty="0" smtClean="0">
                <a:sym typeface="Wingdings" pitchFamily="2" charset="2"/>
              </a:rPr>
              <a:t> turn off unused services</a:t>
            </a:r>
            <a:endParaRPr lang="en-US" dirty="0" smtClean="0"/>
          </a:p>
          <a:p>
            <a:pPr lvl="2">
              <a:lnSpc>
                <a:spcPct val="98000"/>
              </a:lnSpc>
            </a:pPr>
            <a:r>
              <a:rPr lang="en-US" dirty="0" smtClean="0"/>
              <a:t>Drivers </a:t>
            </a:r>
            <a:r>
              <a:rPr lang="en-US" dirty="0" smtClean="0">
                <a:sym typeface="Wingdings" pitchFamily="2" charset="2"/>
              </a:rPr>
              <a:t> use high-performance devices drivers</a:t>
            </a:r>
            <a:endParaRPr lang="en-US" dirty="0" smtClean="0"/>
          </a:p>
          <a:p>
            <a:pPr lvl="2">
              <a:lnSpc>
                <a:spcPct val="98000"/>
              </a:lnSpc>
            </a:pPr>
            <a:r>
              <a:rPr lang="en-US" dirty="0" smtClean="0"/>
              <a:t>Network configuration </a:t>
            </a:r>
            <a:r>
              <a:rPr lang="en-US" dirty="0" smtClean="0">
                <a:sym typeface="Wingdings" pitchFamily="2" charset="2"/>
              </a:rPr>
              <a:t> maximize throughput</a:t>
            </a:r>
          </a:p>
          <a:p>
            <a:pPr lvl="2">
              <a:lnSpc>
                <a:spcPct val="98000"/>
              </a:lnSpc>
            </a:pPr>
            <a:r>
              <a:rPr lang="en-US" dirty="0" smtClean="0">
                <a:sym typeface="Wingdings" pitchFamily="2" charset="2"/>
              </a:rPr>
              <a:t>Virtual memory 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pagefile.sys</a:t>
            </a:r>
            <a:r>
              <a:rPr lang="en-US" dirty="0" smtClean="0">
                <a:sym typeface="Wingdings" pitchFamily="2" charset="2"/>
              </a:rPr>
              <a:t> on separate HDD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 Performance</a:t>
            </a:r>
            <a:endParaRPr lang="en-US" dirty="0"/>
          </a:p>
        </p:txBody>
      </p:sp>
      <p:pic>
        <p:nvPicPr>
          <p:cNvPr id="3074" name="Picture 2" descr="chip, cpu, hardware, microchip, processor ic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166212" y="1447800"/>
            <a:ext cx="3200400" cy="1950244"/>
          </a:xfrm>
          <a:prstGeom prst="rect">
            <a:avLst/>
          </a:prstGeom>
          <a:noFill/>
          <a:effectLst>
            <a:glow rad="63500">
              <a:schemeClr val="bg1">
                <a:lumMod val="50000"/>
                <a:lumOff val="50000"/>
                <a:alpha val="3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nstaller, software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612" y="3398044"/>
            <a:ext cx="1770012" cy="1770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257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98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SQL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Server version</a:t>
            </a:r>
          </a:p>
          <a:p>
            <a:pPr lvl="2">
              <a:lnSpc>
                <a:spcPct val="98000"/>
              </a:lnSpc>
            </a:pPr>
            <a:r>
              <a:rPr lang="en-US" dirty="0" smtClean="0"/>
              <a:t>Hardware limits</a:t>
            </a:r>
          </a:p>
          <a:p>
            <a:pPr lvl="2">
              <a:lnSpc>
                <a:spcPct val="98000"/>
              </a:lnSpc>
            </a:pPr>
            <a:r>
              <a:rPr lang="en-US" dirty="0" smtClean="0"/>
              <a:t>Features included</a:t>
            </a:r>
          </a:p>
          <a:p>
            <a:pPr lvl="1">
              <a:lnSpc>
                <a:spcPct val="98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SQL Server configuration</a:t>
            </a:r>
          </a:p>
          <a:p>
            <a:pPr lvl="2">
              <a:lnSpc>
                <a:spcPct val="98000"/>
              </a:lnSpc>
            </a:pPr>
            <a:r>
              <a:rPr lang="en-US" dirty="0" smtClean="0"/>
              <a:t>Configure database storage and files</a:t>
            </a:r>
          </a:p>
          <a:p>
            <a:pPr lvl="2">
              <a:lnSpc>
                <a:spcPct val="98000"/>
              </a:lnSpc>
            </a:pPr>
            <a:r>
              <a:rPr lang="en-US" dirty="0" smtClean="0"/>
              <a:t>Configure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tempdb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size and location</a:t>
            </a:r>
          </a:p>
          <a:p>
            <a:pPr lvl="2">
              <a:lnSpc>
                <a:spcPct val="98000"/>
              </a:lnSpc>
            </a:pPr>
            <a:r>
              <a:rPr lang="en-US" dirty="0" smtClean="0"/>
              <a:t>Instance level configurations</a:t>
            </a:r>
          </a:p>
          <a:p>
            <a:pPr lvl="2">
              <a:lnSpc>
                <a:spcPct val="98000"/>
              </a:lnSpc>
            </a:pPr>
            <a:r>
              <a:rPr lang="en-US" b="1" dirty="0" smtClean="0">
                <a:solidFill>
                  <a:srgbClr val="F3BE60"/>
                </a:solidFill>
              </a:rPr>
              <a:t>Not using Microsoft’s defaults </a:t>
            </a:r>
            <a:r>
              <a:rPr lang="en-US" b="1" dirty="0" smtClean="0">
                <a:solidFill>
                  <a:srgbClr val="F3BE60"/>
                </a:solidFill>
                <a:sym typeface="Wingdings"/>
              </a:rPr>
              <a:t></a:t>
            </a:r>
            <a:endParaRPr lang="en-US" b="1" dirty="0" smtClean="0">
              <a:solidFill>
                <a:srgbClr val="F3BE60"/>
              </a:solidFill>
            </a:endParaRPr>
          </a:p>
          <a:p>
            <a:pPr lvl="2">
              <a:lnSpc>
                <a:spcPct val="98000"/>
              </a:lnSpc>
            </a:pP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DB Performance (2)</a:t>
            </a:r>
            <a:endParaRPr lang="en-US" dirty="0"/>
          </a:p>
        </p:txBody>
      </p:sp>
      <p:pic>
        <p:nvPicPr>
          <p:cNvPr id="4098" name="Picture 2" descr="http://www.isrwebagency.com/images/sql-server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2362200"/>
            <a:ext cx="3043289" cy="954167"/>
          </a:xfrm>
          <a:prstGeom prst="roundRect">
            <a:avLst>
              <a:gd name="adj" fmla="val 643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onfiguration, settings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2172" y="3866014"/>
            <a:ext cx="1512168" cy="1512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403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Database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design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Schema normalization (3</a:t>
            </a:r>
            <a:r>
              <a:rPr lang="en-US" baseline="30000" dirty="0" smtClean="0"/>
              <a:t>rd</a:t>
            </a:r>
            <a:r>
              <a:rPr lang="en-US" dirty="0"/>
              <a:t> </a:t>
            </a:r>
            <a:r>
              <a:rPr lang="en-US" dirty="0" smtClean="0"/>
              <a:t>&amp; 4</a:t>
            </a:r>
            <a:r>
              <a:rPr lang="en-US" baseline="30000" dirty="0" smtClean="0"/>
              <a:t>th</a:t>
            </a:r>
            <a:r>
              <a:rPr lang="en-US" dirty="0" smtClean="0"/>
              <a:t> normal form?)</a:t>
            </a:r>
          </a:p>
          <a:p>
            <a:pPr lvl="2">
              <a:lnSpc>
                <a:spcPct val="100000"/>
              </a:lnSpc>
            </a:pPr>
            <a:r>
              <a:rPr lang="en-US" b="1" dirty="0" smtClean="0">
                <a:solidFill>
                  <a:srgbClr val="F3BE60"/>
                </a:solidFill>
                <a:sym typeface="Wingdings" pitchFamily="2" charset="2"/>
              </a:rPr>
              <a:t>Data types!</a:t>
            </a:r>
          </a:p>
          <a:p>
            <a:pPr lvl="2">
              <a:lnSpc>
                <a:spcPct val="100000"/>
              </a:lnSpc>
            </a:pPr>
            <a:r>
              <a:rPr lang="en-US" dirty="0" smtClean="0">
                <a:sym typeface="Wingdings" pitchFamily="2" charset="2"/>
              </a:rPr>
              <a:t>Indexes</a:t>
            </a:r>
          </a:p>
          <a:p>
            <a:pPr lvl="2">
              <a:lnSpc>
                <a:spcPct val="100000"/>
              </a:lnSpc>
            </a:pPr>
            <a:r>
              <a:rPr lang="en-US" dirty="0" smtClean="0">
                <a:sym typeface="Wingdings" pitchFamily="2" charset="2"/>
              </a:rPr>
              <a:t>Constraints</a:t>
            </a:r>
          </a:p>
          <a:p>
            <a:pPr lvl="2">
              <a:lnSpc>
                <a:spcPct val="100000"/>
              </a:lnSpc>
            </a:pPr>
            <a:r>
              <a:rPr lang="en-US" dirty="0" smtClean="0">
                <a:sym typeface="Wingdings" pitchFamily="2" charset="2"/>
              </a:rPr>
              <a:t>Triggers</a:t>
            </a:r>
            <a:endParaRPr lang="en-US" dirty="0">
              <a:sym typeface="Wingdings" pitchFamily="2" charset="2"/>
            </a:endParaRPr>
          </a:p>
          <a:p>
            <a:pPr lvl="2">
              <a:lnSpc>
                <a:spcPct val="100000"/>
              </a:lnSpc>
            </a:pPr>
            <a:r>
              <a:rPr lang="en-US" dirty="0" smtClean="0">
                <a:sym typeface="Wingdings" pitchFamily="2" charset="2"/>
              </a:rPr>
              <a:t>Indexed </a:t>
            </a:r>
            <a:r>
              <a:rPr lang="en-US" dirty="0">
                <a:sym typeface="Wingdings" pitchFamily="2" charset="2"/>
              </a:rPr>
              <a:t>views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Stored Procedures / Functions 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Temp tables and table variables</a:t>
            </a:r>
          </a:p>
          <a:p>
            <a:pPr lvl="2">
              <a:lnSpc>
                <a:spcPct val="100000"/>
              </a:lnSpc>
            </a:pP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 Performance </a:t>
            </a:r>
            <a:r>
              <a:rPr lang="en-US" dirty="0" smtClean="0"/>
              <a:t>(3)</a:t>
            </a:r>
            <a:endParaRPr lang="en-US" dirty="0"/>
          </a:p>
        </p:txBody>
      </p:sp>
      <p:pic>
        <p:nvPicPr>
          <p:cNvPr id="5122" name="Picture 2" descr="http://www.cloudcomputingworld.org/wp-content/uploads/2009/07/Platform-as-a-Servi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0812" y="3486150"/>
            <a:ext cx="3540968" cy="2655726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766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Query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tuning</a:t>
            </a:r>
          </a:p>
          <a:p>
            <a:pPr lvl="2"/>
            <a:r>
              <a:rPr lang="en-US" dirty="0" smtClean="0"/>
              <a:t>Efficient SQL</a:t>
            </a:r>
          </a:p>
          <a:p>
            <a:pPr lvl="2"/>
            <a:r>
              <a:rPr lang="en-US" dirty="0" smtClean="0"/>
              <a:t>Proper index usage</a:t>
            </a:r>
          </a:p>
          <a:p>
            <a:pPr lvl="2"/>
            <a:r>
              <a:rPr lang="en-US" dirty="0" smtClean="0"/>
              <a:t>Optimize physical I/O</a:t>
            </a:r>
            <a:endParaRPr lang="en-US" dirty="0"/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Stored procedures tuning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Application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design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E.g. ORM framework</a:t>
            </a:r>
            <a:r>
              <a:rPr lang="en-US" dirty="0" smtClean="0"/>
              <a:t>, query </a:t>
            </a:r>
            <a:r>
              <a:rPr lang="en-US" dirty="0"/>
              <a:t>efficiency, N+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1</a:t>
            </a:r>
            <a:r>
              <a:rPr lang="en-US" dirty="0"/>
              <a:t> query problem, </a:t>
            </a:r>
            <a:r>
              <a:rPr lang="en-US" dirty="0" smtClean="0"/>
              <a:t>transactions, more…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 Performance </a:t>
            </a:r>
            <a:r>
              <a:rPr lang="en-US" dirty="0" smtClean="0"/>
              <a:t>(4)</a:t>
            </a:r>
            <a:endParaRPr lang="en-US" dirty="0"/>
          </a:p>
        </p:txBody>
      </p:sp>
      <p:pic>
        <p:nvPicPr>
          <p:cNvPr id="6146" name="Picture 2" descr="document, file, preview, search, zoom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2790" y="1321554"/>
            <a:ext cx="1880694" cy="1880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application, desktop, development, programming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3637" y="3581401"/>
            <a:ext cx="1676399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331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4" name="Picture 16" descr="offline, storage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89518">
            <a:off x="8169780" y="3046649"/>
            <a:ext cx="1356251" cy="135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  <a:br>
              <a:rPr lang="en-US" dirty="0"/>
            </a:br>
            <a:r>
              <a:rPr lang="en-US" dirty="0"/>
              <a:t>Performance Factors</a:t>
            </a:r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050" name="Picture 2" descr="performance, settings, speed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2" y="1686894"/>
            <a:ext cx="2596480" cy="2596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atabase, networking, storage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765" y="2269988"/>
            <a:ext cx="2047293" cy="204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og, gear, preferences, settings icon"/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856" y="2934177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osting, power, server, status icon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360">
            <a:off x="6743228" y="2373066"/>
            <a:ext cx="2087190" cy="2087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8898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44500" indent="-444500">
              <a:lnSpc>
                <a:spcPct val="100000"/>
              </a:lnSpc>
            </a:pPr>
            <a:r>
              <a:rPr lang="en-US" dirty="0"/>
              <a:t>Query Execution Plans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>
          <a:xfrm>
            <a:off x="783484" y="5754968"/>
            <a:ext cx="10263928" cy="688256"/>
          </a:xfrm>
        </p:spPr>
        <p:txBody>
          <a:bodyPr/>
          <a:lstStyle/>
          <a:p>
            <a:r>
              <a:rPr lang="en-US" dirty="0" smtClean="0"/>
              <a:t>How to Analyze Query Execution Plans?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275012" y="1295400"/>
            <a:ext cx="5803014" cy="3442302"/>
            <a:chOff x="1532675" y="888967"/>
            <a:chExt cx="5931787" cy="3747103"/>
          </a:xfrm>
        </p:grpSpPr>
        <p:pic>
          <p:nvPicPr>
            <p:cNvPr id="8196" name="Picture 4" descr="http://www.codeproject.com/KB/database/Improve_Queries_Part_2/ExecutionPlan1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5696" y="1196752"/>
              <a:ext cx="5162550" cy="2419351"/>
            </a:xfrm>
            <a:prstGeom prst="rect">
              <a:avLst/>
            </a:prstGeom>
            <a:noFill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  <a:scene3d>
              <a:camera prst="perspectiveHeroicExtremeLeftFacing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94" name="Picture 2" descr="http://www.codeproject.com/KB/database/RefactorTSQLs/QueryPlanOperator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1347">
              <a:off x="1532675" y="1896088"/>
              <a:ext cx="2117229" cy="238103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HeroicExtremeRightFacing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00" name="Picture 8" descr="http://cdn1.iconfinder.com/data/icons/database/PNG/512/Database_1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8661" y="2996952"/>
              <a:ext cx="1564432" cy="1564432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04" name="Picture 12" descr="http://t1.gstatic.com/images?q=tbn:ANd9GcQjANAspdOiwaNifKlQJd6alQxxKp1YxqHiCH1P84Pzv8_IzYDAmdYfQzNNuQ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7970">
              <a:off x="5436096" y="3232707"/>
              <a:ext cx="2003902" cy="1328675"/>
            </a:xfrm>
            <a:prstGeom prst="plaque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06" name="Picture 14" descr="http://icons.iconarchive.com/icons/walrick/openphone/256/Clock-icon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72083">
              <a:off x="6512450" y="888967"/>
              <a:ext cx="952012" cy="952012"/>
            </a:xfrm>
            <a:prstGeom prst="rect">
              <a:avLst/>
            </a:prstGeom>
            <a:noFill/>
            <a:effectLst>
              <a:glow rad="25400">
                <a:schemeClr val="accent5">
                  <a:lumMod val="20000"/>
                  <a:lumOff val="80000"/>
                  <a:alpha val="20000"/>
                </a:schemeClr>
              </a:glow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08" name="Picture 16" descr="http://cdn1.iconfinder.com/data/icons/dellixmas-png/PNG/256/001_search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29013">
              <a:off x="4036868" y="3432113"/>
              <a:ext cx="1203957" cy="1203957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77687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1922</Words>
  <Application>Microsoft Macintosh PowerPoint</Application>
  <PresentationFormat>Custom</PresentationFormat>
  <Paragraphs>361</Paragraphs>
  <Slides>38</Slides>
  <Notes>21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SoftUni 16x9</vt:lpstr>
      <vt:lpstr>Database Performance</vt:lpstr>
      <vt:lpstr>Table of Contents</vt:lpstr>
      <vt:lpstr>Database Performance Factors</vt:lpstr>
      <vt:lpstr>DB Performance</vt:lpstr>
      <vt:lpstr>DB Performance (2)</vt:lpstr>
      <vt:lpstr>DB Performance (3)</vt:lpstr>
      <vt:lpstr>DB Performance (4)</vt:lpstr>
      <vt:lpstr>Database Performance Factors</vt:lpstr>
      <vt:lpstr>Query Execution Plans</vt:lpstr>
      <vt:lpstr>Query Execution Plans</vt:lpstr>
      <vt:lpstr>Execution Plan: Example</vt:lpstr>
      <vt:lpstr>Query Operations</vt:lpstr>
      <vt:lpstr>Join Operations</vt:lpstr>
      <vt:lpstr>SQL Sentry Plan Explorer (Free)</vt:lpstr>
      <vt:lpstr>Query Execution Plans</vt:lpstr>
      <vt:lpstr>Table Indexes</vt:lpstr>
      <vt:lpstr>Indexes</vt:lpstr>
      <vt:lpstr>Clustered Indexes</vt:lpstr>
      <vt:lpstr>Clustered Index: Structure</vt:lpstr>
      <vt:lpstr>Columnstore Index: Structure</vt:lpstr>
      <vt:lpstr>Non-Clustered Indexes</vt:lpstr>
      <vt:lpstr>Non-Clustered Index: Structure</vt:lpstr>
      <vt:lpstr>Add Index When</vt:lpstr>
      <vt:lpstr>How Many Indexes?</vt:lpstr>
      <vt:lpstr>Fill Factor</vt:lpstr>
      <vt:lpstr>Table Indexes</vt:lpstr>
      <vt:lpstr>Table Partitioning</vt:lpstr>
      <vt:lpstr>Why is partitioning cool?</vt:lpstr>
      <vt:lpstr>Why is partitioning cool? (2)</vt:lpstr>
      <vt:lpstr>Partitioning in SQL Server</vt:lpstr>
      <vt:lpstr>Performance Troubleshooting</vt:lpstr>
      <vt:lpstr>Prerequisite before troubleshooting</vt:lpstr>
      <vt:lpstr>The correct approach to performance issues</vt:lpstr>
      <vt:lpstr>Performance Troubleshooting</vt:lpstr>
      <vt:lpstr>Summary</vt:lpstr>
      <vt:lpstr>Databases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Databases - Course Introduction</dc:title>
  <dc:subject>Software Development Course</dc:subject>
  <dc:creator/>
  <cp:keywords>Databases, SQL, programming, SoftUni, Software University, programming, software development, software engineering, course,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2015-02-15T20:36:06Z</dcterms:modified>
  <cp:category>Databases, SQL, programming, SoftUni, Software University, programming, software development, software engineering, course,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